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182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tx2">
              <a:lumMod val="40000"/>
              <a:lumOff val="60000"/>
            </a:schemeClr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29764" y="1000759"/>
            <a:ext cx="528447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51340" y="1929129"/>
            <a:ext cx="6892925" cy="4352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71880" y="1546860"/>
            <a:ext cx="7772400" cy="1310640"/>
          </a:xfrm>
          <a:prstGeom prst="rect">
            <a:avLst/>
          </a:prstGeom>
          <a:solidFill>
            <a:srgbClr val="FFBF00"/>
          </a:solidFill>
        </p:spPr>
        <p:txBody>
          <a:bodyPr vert="horz" wrap="square" lIns="0" tIns="4571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sz="8000" dirty="0">
                <a:solidFill>
                  <a:srgbClr val="472300"/>
                </a:solidFill>
              </a:rPr>
              <a:t>Simplex</a:t>
            </a:r>
            <a:r>
              <a:rPr sz="8000" spc="-15" dirty="0">
                <a:solidFill>
                  <a:srgbClr val="472300"/>
                </a:solidFill>
              </a:rPr>
              <a:t> </a:t>
            </a:r>
            <a:r>
              <a:rPr sz="8000" dirty="0">
                <a:solidFill>
                  <a:srgbClr val="472300"/>
                </a:solidFill>
              </a:rPr>
              <a:t>Method</a:t>
            </a:r>
            <a:endParaRPr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2870" y="4925059"/>
            <a:ext cx="786130" cy="457200"/>
          </a:xfrm>
          <a:custGeom>
            <a:avLst/>
            <a:gdLst/>
            <a:ahLst/>
            <a:cxnLst/>
            <a:rect l="l" t="t" r="r" b="b"/>
            <a:pathLst>
              <a:path w="786129" h="457200">
                <a:moveTo>
                  <a:pt x="786130" y="0"/>
                </a:moveTo>
                <a:lnTo>
                  <a:pt x="0" y="0"/>
                </a:lnTo>
                <a:lnTo>
                  <a:pt x="0" y="457199"/>
                </a:lnTo>
                <a:lnTo>
                  <a:pt x="786130" y="457199"/>
                </a:lnTo>
                <a:lnTo>
                  <a:pt x="7861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80220" y="3414803"/>
          <a:ext cx="7214867" cy="2410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6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83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722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19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4889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Ratio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1500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3/5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315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420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744470" y="4973320"/>
            <a:ext cx="571500" cy="358140"/>
          </a:xfrm>
          <a:custGeom>
            <a:avLst/>
            <a:gdLst/>
            <a:ahLst/>
            <a:cxnLst/>
            <a:rect l="l" t="t" r="r" b="b"/>
            <a:pathLst>
              <a:path w="571500" h="358139">
                <a:moveTo>
                  <a:pt x="285750" y="358139"/>
                </a:moveTo>
                <a:lnTo>
                  <a:pt x="228257" y="354508"/>
                </a:lnTo>
                <a:lnTo>
                  <a:pt x="174664" y="344090"/>
                </a:lnTo>
                <a:lnTo>
                  <a:pt x="126131" y="327600"/>
                </a:lnTo>
                <a:lnTo>
                  <a:pt x="83819" y="305752"/>
                </a:lnTo>
                <a:lnTo>
                  <a:pt x="48890" y="279261"/>
                </a:lnTo>
                <a:lnTo>
                  <a:pt x="22502" y="248840"/>
                </a:lnTo>
                <a:lnTo>
                  <a:pt x="0" y="179069"/>
                </a:lnTo>
                <a:lnTo>
                  <a:pt x="5819" y="142934"/>
                </a:lnTo>
                <a:lnTo>
                  <a:pt x="48890" y="78878"/>
                </a:lnTo>
                <a:lnTo>
                  <a:pt x="83820" y="52387"/>
                </a:lnTo>
                <a:lnTo>
                  <a:pt x="126131" y="30539"/>
                </a:lnTo>
                <a:lnTo>
                  <a:pt x="174664" y="14049"/>
                </a:lnTo>
                <a:lnTo>
                  <a:pt x="228257" y="3631"/>
                </a:lnTo>
                <a:lnTo>
                  <a:pt x="285750" y="0"/>
                </a:lnTo>
                <a:lnTo>
                  <a:pt x="343606" y="3631"/>
                </a:lnTo>
                <a:lnTo>
                  <a:pt x="397371" y="14049"/>
                </a:lnTo>
                <a:lnTo>
                  <a:pt x="445926" y="30539"/>
                </a:lnTo>
                <a:lnTo>
                  <a:pt x="488156" y="52387"/>
                </a:lnTo>
                <a:lnTo>
                  <a:pt x="522944" y="78878"/>
                </a:lnTo>
                <a:lnTo>
                  <a:pt x="549175" y="109299"/>
                </a:lnTo>
                <a:lnTo>
                  <a:pt x="571500" y="179069"/>
                </a:lnTo>
                <a:lnTo>
                  <a:pt x="565732" y="215205"/>
                </a:lnTo>
                <a:lnTo>
                  <a:pt x="522944" y="279261"/>
                </a:lnTo>
                <a:lnTo>
                  <a:pt x="488156" y="305752"/>
                </a:lnTo>
                <a:lnTo>
                  <a:pt x="445926" y="327600"/>
                </a:lnTo>
                <a:lnTo>
                  <a:pt x="397371" y="344090"/>
                </a:lnTo>
                <a:lnTo>
                  <a:pt x="343606" y="354508"/>
                </a:lnTo>
                <a:lnTo>
                  <a:pt x="285750" y="358139"/>
                </a:lnTo>
                <a:close/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05989" y="1000759"/>
            <a:ext cx="4200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Make the pivot element equal to</a:t>
            </a:r>
            <a:r>
              <a:rPr spc="-55" dirty="0"/>
              <a:t> </a:t>
            </a:r>
            <a:r>
              <a:rPr dirty="0"/>
              <a:t>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>
              <a:lnSpc>
                <a:spcPct val="100000"/>
              </a:lnSpc>
              <a:spcBef>
                <a:spcPts val="100"/>
              </a:spcBef>
            </a:pPr>
            <a:r>
              <a:rPr dirty="0"/>
              <a:t>Make the pivot column values into</a:t>
            </a:r>
            <a:r>
              <a:rPr spc="-60" dirty="0"/>
              <a:t> </a:t>
            </a:r>
            <a:r>
              <a:rPr dirty="0"/>
              <a:t>zeros</a:t>
            </a:r>
          </a:p>
        </p:txBody>
      </p:sp>
      <p:sp>
        <p:nvSpPr>
          <p:cNvPr id="6" name="object 6"/>
          <p:cNvSpPr/>
          <p:nvPr/>
        </p:nvSpPr>
        <p:spPr>
          <a:xfrm>
            <a:off x="2642870" y="4925059"/>
            <a:ext cx="786130" cy="457200"/>
          </a:xfrm>
          <a:custGeom>
            <a:avLst/>
            <a:gdLst/>
            <a:ahLst/>
            <a:cxnLst/>
            <a:rect l="l" t="t" r="r" b="b"/>
            <a:pathLst>
              <a:path w="786129" h="457200">
                <a:moveTo>
                  <a:pt x="786130" y="0"/>
                </a:moveTo>
                <a:lnTo>
                  <a:pt x="0" y="0"/>
                </a:lnTo>
                <a:lnTo>
                  <a:pt x="0" y="457199"/>
                </a:lnTo>
                <a:lnTo>
                  <a:pt x="786130" y="457199"/>
                </a:lnTo>
                <a:lnTo>
                  <a:pt x="7861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80220" y="3414803"/>
          <a:ext cx="7214867" cy="2410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6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83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722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19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4889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Ratio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-13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1500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3/5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1/5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315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420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2744470" y="4973320"/>
            <a:ext cx="571500" cy="358140"/>
          </a:xfrm>
          <a:custGeom>
            <a:avLst/>
            <a:gdLst/>
            <a:ahLst/>
            <a:cxnLst/>
            <a:rect l="l" t="t" r="r" b="b"/>
            <a:pathLst>
              <a:path w="571500" h="358139">
                <a:moveTo>
                  <a:pt x="285750" y="358139"/>
                </a:moveTo>
                <a:lnTo>
                  <a:pt x="228257" y="354508"/>
                </a:lnTo>
                <a:lnTo>
                  <a:pt x="174664" y="344090"/>
                </a:lnTo>
                <a:lnTo>
                  <a:pt x="126131" y="327600"/>
                </a:lnTo>
                <a:lnTo>
                  <a:pt x="83819" y="305752"/>
                </a:lnTo>
                <a:lnTo>
                  <a:pt x="48890" y="279261"/>
                </a:lnTo>
                <a:lnTo>
                  <a:pt x="22502" y="248840"/>
                </a:lnTo>
                <a:lnTo>
                  <a:pt x="0" y="179069"/>
                </a:lnTo>
                <a:lnTo>
                  <a:pt x="5819" y="142934"/>
                </a:lnTo>
                <a:lnTo>
                  <a:pt x="48890" y="78878"/>
                </a:lnTo>
                <a:lnTo>
                  <a:pt x="83820" y="52387"/>
                </a:lnTo>
                <a:lnTo>
                  <a:pt x="126131" y="30539"/>
                </a:lnTo>
                <a:lnTo>
                  <a:pt x="174664" y="14049"/>
                </a:lnTo>
                <a:lnTo>
                  <a:pt x="228257" y="3631"/>
                </a:lnTo>
                <a:lnTo>
                  <a:pt x="285750" y="0"/>
                </a:lnTo>
                <a:lnTo>
                  <a:pt x="343606" y="3631"/>
                </a:lnTo>
                <a:lnTo>
                  <a:pt x="397371" y="14049"/>
                </a:lnTo>
                <a:lnTo>
                  <a:pt x="445926" y="30539"/>
                </a:lnTo>
                <a:lnTo>
                  <a:pt x="488156" y="52387"/>
                </a:lnTo>
                <a:lnTo>
                  <a:pt x="522944" y="78878"/>
                </a:lnTo>
                <a:lnTo>
                  <a:pt x="549175" y="109299"/>
                </a:lnTo>
                <a:lnTo>
                  <a:pt x="571500" y="179069"/>
                </a:lnTo>
                <a:lnTo>
                  <a:pt x="565732" y="215205"/>
                </a:lnTo>
                <a:lnTo>
                  <a:pt x="522944" y="279261"/>
                </a:lnTo>
                <a:lnTo>
                  <a:pt x="488156" y="305752"/>
                </a:lnTo>
                <a:lnTo>
                  <a:pt x="445926" y="327600"/>
                </a:lnTo>
                <a:lnTo>
                  <a:pt x="397371" y="344090"/>
                </a:lnTo>
                <a:lnTo>
                  <a:pt x="343606" y="354508"/>
                </a:lnTo>
                <a:lnTo>
                  <a:pt x="285750" y="358139"/>
                </a:lnTo>
                <a:close/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2870" y="4925059"/>
            <a:ext cx="786130" cy="457200"/>
          </a:xfrm>
          <a:custGeom>
            <a:avLst/>
            <a:gdLst/>
            <a:ahLst/>
            <a:cxnLst/>
            <a:rect l="l" t="t" r="r" b="b"/>
            <a:pathLst>
              <a:path w="786129" h="457200">
                <a:moveTo>
                  <a:pt x="786130" y="0"/>
                </a:moveTo>
                <a:lnTo>
                  <a:pt x="0" y="0"/>
                </a:lnTo>
                <a:lnTo>
                  <a:pt x="0" y="457199"/>
                </a:lnTo>
                <a:lnTo>
                  <a:pt x="786130" y="457199"/>
                </a:lnTo>
                <a:lnTo>
                  <a:pt x="7861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80220" y="3414803"/>
          <a:ext cx="7214867" cy="27152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6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83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722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19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4889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Ratio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1500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3/5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315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-0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-3/5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spc="5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-0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-1/5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-0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420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2987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spc="5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-315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744470" y="4973320"/>
            <a:ext cx="571500" cy="358140"/>
          </a:xfrm>
          <a:custGeom>
            <a:avLst/>
            <a:gdLst/>
            <a:ahLst/>
            <a:cxnLst/>
            <a:rect l="l" t="t" r="r" b="b"/>
            <a:pathLst>
              <a:path w="571500" h="358139">
                <a:moveTo>
                  <a:pt x="285750" y="358139"/>
                </a:moveTo>
                <a:lnTo>
                  <a:pt x="228257" y="354508"/>
                </a:lnTo>
                <a:lnTo>
                  <a:pt x="174664" y="344090"/>
                </a:lnTo>
                <a:lnTo>
                  <a:pt x="126131" y="327600"/>
                </a:lnTo>
                <a:lnTo>
                  <a:pt x="83819" y="305752"/>
                </a:lnTo>
                <a:lnTo>
                  <a:pt x="48890" y="279261"/>
                </a:lnTo>
                <a:lnTo>
                  <a:pt x="22502" y="248840"/>
                </a:lnTo>
                <a:lnTo>
                  <a:pt x="0" y="179069"/>
                </a:lnTo>
                <a:lnTo>
                  <a:pt x="5819" y="142934"/>
                </a:lnTo>
                <a:lnTo>
                  <a:pt x="48890" y="78878"/>
                </a:lnTo>
                <a:lnTo>
                  <a:pt x="83820" y="52387"/>
                </a:lnTo>
                <a:lnTo>
                  <a:pt x="126131" y="30539"/>
                </a:lnTo>
                <a:lnTo>
                  <a:pt x="174664" y="14049"/>
                </a:lnTo>
                <a:lnTo>
                  <a:pt x="228257" y="3631"/>
                </a:lnTo>
                <a:lnTo>
                  <a:pt x="285750" y="0"/>
                </a:lnTo>
                <a:lnTo>
                  <a:pt x="343606" y="3631"/>
                </a:lnTo>
                <a:lnTo>
                  <a:pt x="397371" y="14049"/>
                </a:lnTo>
                <a:lnTo>
                  <a:pt x="445926" y="30539"/>
                </a:lnTo>
                <a:lnTo>
                  <a:pt x="488156" y="52387"/>
                </a:lnTo>
                <a:lnTo>
                  <a:pt x="522944" y="78878"/>
                </a:lnTo>
                <a:lnTo>
                  <a:pt x="549175" y="109299"/>
                </a:lnTo>
                <a:lnTo>
                  <a:pt x="571500" y="179069"/>
                </a:lnTo>
                <a:lnTo>
                  <a:pt x="565732" y="215205"/>
                </a:lnTo>
                <a:lnTo>
                  <a:pt x="522944" y="279261"/>
                </a:lnTo>
                <a:lnTo>
                  <a:pt x="488156" y="305752"/>
                </a:lnTo>
                <a:lnTo>
                  <a:pt x="445926" y="327600"/>
                </a:lnTo>
                <a:lnTo>
                  <a:pt x="397371" y="344090"/>
                </a:lnTo>
                <a:lnTo>
                  <a:pt x="343606" y="354508"/>
                </a:lnTo>
                <a:lnTo>
                  <a:pt x="285750" y="358139"/>
                </a:lnTo>
                <a:close/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>
              <a:lnSpc>
                <a:spcPct val="100000"/>
              </a:lnSpc>
              <a:spcBef>
                <a:spcPts val="100"/>
              </a:spcBef>
            </a:pPr>
            <a:r>
              <a:rPr dirty="0"/>
              <a:t>Make the pivot column values into</a:t>
            </a:r>
            <a:r>
              <a:rPr spc="-60" dirty="0"/>
              <a:t> </a:t>
            </a:r>
            <a:r>
              <a:rPr dirty="0"/>
              <a:t>zeros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71750" y="5157470"/>
            <a:ext cx="786130" cy="457200"/>
          </a:xfrm>
          <a:custGeom>
            <a:avLst/>
            <a:gdLst/>
            <a:ahLst/>
            <a:cxnLst/>
            <a:rect l="l" t="t" r="r" b="b"/>
            <a:pathLst>
              <a:path w="786129" h="457200">
                <a:moveTo>
                  <a:pt x="786129" y="0"/>
                </a:moveTo>
                <a:lnTo>
                  <a:pt x="0" y="0"/>
                </a:lnTo>
                <a:lnTo>
                  <a:pt x="0" y="457199"/>
                </a:lnTo>
                <a:lnTo>
                  <a:pt x="786129" y="457199"/>
                </a:lnTo>
                <a:lnTo>
                  <a:pt x="7861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07830" y="3343683"/>
          <a:ext cx="7500617" cy="2713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9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83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7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94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19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R="243204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Ratio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marR="28765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-4(0)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-4(1)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-4(3/5)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-4(0)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-4(1/5)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-4(0)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1500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1493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spc="5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-4(315)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20979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3/5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8765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315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7/5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8765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105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>
              <a:lnSpc>
                <a:spcPct val="100000"/>
              </a:lnSpc>
              <a:spcBef>
                <a:spcPts val="100"/>
              </a:spcBef>
            </a:pPr>
            <a:r>
              <a:rPr dirty="0"/>
              <a:t>Make the pivot column values into</a:t>
            </a:r>
            <a:r>
              <a:rPr spc="-60" dirty="0"/>
              <a:t> </a:t>
            </a:r>
            <a:r>
              <a:rPr dirty="0"/>
              <a:t>zeros</a:t>
            </a:r>
          </a:p>
        </p:txBody>
      </p:sp>
      <p:sp>
        <p:nvSpPr>
          <p:cNvPr id="8" name="object 8"/>
          <p:cNvSpPr/>
          <p:nvPr/>
        </p:nvSpPr>
        <p:spPr>
          <a:xfrm>
            <a:off x="2642870" y="5214620"/>
            <a:ext cx="571500" cy="356870"/>
          </a:xfrm>
          <a:custGeom>
            <a:avLst/>
            <a:gdLst/>
            <a:ahLst/>
            <a:cxnLst/>
            <a:rect l="l" t="t" r="r" b="b"/>
            <a:pathLst>
              <a:path w="571500" h="356870">
                <a:moveTo>
                  <a:pt x="285750" y="356869"/>
                </a:moveTo>
                <a:lnTo>
                  <a:pt x="228257" y="353293"/>
                </a:lnTo>
                <a:lnTo>
                  <a:pt x="174664" y="343019"/>
                </a:lnTo>
                <a:lnTo>
                  <a:pt x="126131" y="326732"/>
                </a:lnTo>
                <a:lnTo>
                  <a:pt x="83819" y="305117"/>
                </a:lnTo>
                <a:lnTo>
                  <a:pt x="48890" y="278859"/>
                </a:lnTo>
                <a:lnTo>
                  <a:pt x="22502" y="248642"/>
                </a:lnTo>
                <a:lnTo>
                  <a:pt x="0" y="179069"/>
                </a:lnTo>
                <a:lnTo>
                  <a:pt x="5819" y="142934"/>
                </a:lnTo>
                <a:lnTo>
                  <a:pt x="48890" y="78878"/>
                </a:lnTo>
                <a:lnTo>
                  <a:pt x="83820" y="52387"/>
                </a:lnTo>
                <a:lnTo>
                  <a:pt x="126131" y="30539"/>
                </a:lnTo>
                <a:lnTo>
                  <a:pt x="174664" y="14049"/>
                </a:lnTo>
                <a:lnTo>
                  <a:pt x="228257" y="3631"/>
                </a:lnTo>
                <a:lnTo>
                  <a:pt x="285750" y="0"/>
                </a:lnTo>
                <a:lnTo>
                  <a:pt x="343606" y="3631"/>
                </a:lnTo>
                <a:lnTo>
                  <a:pt x="397371" y="14049"/>
                </a:lnTo>
                <a:lnTo>
                  <a:pt x="445926" y="30539"/>
                </a:lnTo>
                <a:lnTo>
                  <a:pt x="488156" y="52387"/>
                </a:lnTo>
                <a:lnTo>
                  <a:pt x="522944" y="78878"/>
                </a:lnTo>
                <a:lnTo>
                  <a:pt x="549175" y="109299"/>
                </a:lnTo>
                <a:lnTo>
                  <a:pt x="571500" y="179069"/>
                </a:lnTo>
                <a:lnTo>
                  <a:pt x="565732" y="215150"/>
                </a:lnTo>
                <a:lnTo>
                  <a:pt x="522944" y="278859"/>
                </a:lnTo>
                <a:lnTo>
                  <a:pt x="488156" y="305117"/>
                </a:lnTo>
                <a:lnTo>
                  <a:pt x="445926" y="326732"/>
                </a:lnTo>
                <a:lnTo>
                  <a:pt x="397371" y="343019"/>
                </a:lnTo>
                <a:lnTo>
                  <a:pt x="343606" y="353293"/>
                </a:lnTo>
                <a:lnTo>
                  <a:pt x="285750" y="356869"/>
                </a:lnTo>
                <a:close/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71750" y="4852670"/>
            <a:ext cx="786130" cy="457200"/>
          </a:xfrm>
          <a:custGeom>
            <a:avLst/>
            <a:gdLst/>
            <a:ahLst/>
            <a:cxnLst/>
            <a:rect l="l" t="t" r="r" b="b"/>
            <a:pathLst>
              <a:path w="786129" h="457200">
                <a:moveTo>
                  <a:pt x="786129" y="0"/>
                </a:moveTo>
                <a:lnTo>
                  <a:pt x="0" y="0"/>
                </a:lnTo>
                <a:lnTo>
                  <a:pt x="0" y="457199"/>
                </a:lnTo>
                <a:lnTo>
                  <a:pt x="786129" y="457199"/>
                </a:lnTo>
                <a:lnTo>
                  <a:pt x="7861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07830" y="3343683"/>
          <a:ext cx="7500617" cy="2409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9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83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7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94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19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R="243204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Ratio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marR="28765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13/5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8765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-4/5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240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20979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3/5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8765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315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7/5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8765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105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>
              <a:lnSpc>
                <a:spcPct val="100000"/>
              </a:lnSpc>
              <a:spcBef>
                <a:spcPts val="100"/>
              </a:spcBef>
            </a:pPr>
            <a:r>
              <a:rPr dirty="0"/>
              <a:t>Make the pivot column values into</a:t>
            </a:r>
            <a:r>
              <a:rPr spc="-60" dirty="0"/>
              <a:t> </a:t>
            </a:r>
            <a:r>
              <a:rPr dirty="0"/>
              <a:t>zeros</a:t>
            </a:r>
          </a:p>
        </p:txBody>
      </p:sp>
      <p:sp>
        <p:nvSpPr>
          <p:cNvPr id="8" name="object 8"/>
          <p:cNvSpPr/>
          <p:nvPr/>
        </p:nvSpPr>
        <p:spPr>
          <a:xfrm>
            <a:off x="2642870" y="4928870"/>
            <a:ext cx="571500" cy="356870"/>
          </a:xfrm>
          <a:custGeom>
            <a:avLst/>
            <a:gdLst/>
            <a:ahLst/>
            <a:cxnLst/>
            <a:rect l="l" t="t" r="r" b="b"/>
            <a:pathLst>
              <a:path w="571500" h="356870">
                <a:moveTo>
                  <a:pt x="285750" y="356869"/>
                </a:moveTo>
                <a:lnTo>
                  <a:pt x="228257" y="353241"/>
                </a:lnTo>
                <a:lnTo>
                  <a:pt x="174664" y="342840"/>
                </a:lnTo>
                <a:lnTo>
                  <a:pt x="126131" y="326397"/>
                </a:lnTo>
                <a:lnTo>
                  <a:pt x="83819" y="304641"/>
                </a:lnTo>
                <a:lnTo>
                  <a:pt x="48890" y="278301"/>
                </a:lnTo>
                <a:lnTo>
                  <a:pt x="22502" y="248106"/>
                </a:lnTo>
                <a:lnTo>
                  <a:pt x="0" y="179069"/>
                </a:lnTo>
                <a:lnTo>
                  <a:pt x="5819" y="142934"/>
                </a:lnTo>
                <a:lnTo>
                  <a:pt x="48890" y="78878"/>
                </a:lnTo>
                <a:lnTo>
                  <a:pt x="83820" y="52387"/>
                </a:lnTo>
                <a:lnTo>
                  <a:pt x="126131" y="30539"/>
                </a:lnTo>
                <a:lnTo>
                  <a:pt x="174664" y="14049"/>
                </a:lnTo>
                <a:lnTo>
                  <a:pt x="228257" y="3631"/>
                </a:lnTo>
                <a:lnTo>
                  <a:pt x="285750" y="0"/>
                </a:lnTo>
                <a:lnTo>
                  <a:pt x="343606" y="3631"/>
                </a:lnTo>
                <a:lnTo>
                  <a:pt x="397371" y="14049"/>
                </a:lnTo>
                <a:lnTo>
                  <a:pt x="445926" y="30539"/>
                </a:lnTo>
                <a:lnTo>
                  <a:pt x="488156" y="52387"/>
                </a:lnTo>
                <a:lnTo>
                  <a:pt x="522944" y="78878"/>
                </a:lnTo>
                <a:lnTo>
                  <a:pt x="549175" y="109299"/>
                </a:lnTo>
                <a:lnTo>
                  <a:pt x="571500" y="179069"/>
                </a:lnTo>
                <a:lnTo>
                  <a:pt x="565732" y="214786"/>
                </a:lnTo>
                <a:lnTo>
                  <a:pt x="522944" y="278301"/>
                </a:lnTo>
                <a:lnTo>
                  <a:pt x="488156" y="304641"/>
                </a:lnTo>
                <a:lnTo>
                  <a:pt x="445926" y="326397"/>
                </a:lnTo>
                <a:lnTo>
                  <a:pt x="397371" y="342840"/>
                </a:lnTo>
                <a:lnTo>
                  <a:pt x="343606" y="353241"/>
                </a:lnTo>
                <a:lnTo>
                  <a:pt x="285750" y="356869"/>
                </a:lnTo>
                <a:close/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57120" y="4852670"/>
            <a:ext cx="786130" cy="457200"/>
          </a:xfrm>
          <a:custGeom>
            <a:avLst/>
            <a:gdLst/>
            <a:ahLst/>
            <a:cxnLst/>
            <a:rect l="l" t="t" r="r" b="b"/>
            <a:pathLst>
              <a:path w="786130" h="457200">
                <a:moveTo>
                  <a:pt x="786130" y="0"/>
                </a:moveTo>
                <a:lnTo>
                  <a:pt x="0" y="0"/>
                </a:lnTo>
                <a:lnTo>
                  <a:pt x="0" y="457199"/>
                </a:lnTo>
                <a:lnTo>
                  <a:pt x="786130" y="457199"/>
                </a:lnTo>
                <a:lnTo>
                  <a:pt x="7861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93200" y="3343683"/>
          <a:ext cx="7501886" cy="2409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3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9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83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4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07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19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R="26352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Ratio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-16/5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13/5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4095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13/5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-4/5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240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3/5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315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7/5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105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>
              <a:lnSpc>
                <a:spcPct val="100000"/>
              </a:lnSpc>
              <a:spcBef>
                <a:spcPts val="100"/>
              </a:spcBef>
            </a:pPr>
            <a:r>
              <a:rPr dirty="0"/>
              <a:t>Make the pivot column values into</a:t>
            </a:r>
            <a:r>
              <a:rPr spc="-60" dirty="0"/>
              <a:t> </a:t>
            </a:r>
            <a:r>
              <a:rPr dirty="0"/>
              <a:t>zeros</a:t>
            </a:r>
          </a:p>
        </p:txBody>
      </p:sp>
      <p:sp>
        <p:nvSpPr>
          <p:cNvPr id="8" name="object 8"/>
          <p:cNvSpPr/>
          <p:nvPr/>
        </p:nvSpPr>
        <p:spPr>
          <a:xfrm>
            <a:off x="2500629" y="4928870"/>
            <a:ext cx="571500" cy="356870"/>
          </a:xfrm>
          <a:custGeom>
            <a:avLst/>
            <a:gdLst/>
            <a:ahLst/>
            <a:cxnLst/>
            <a:rect l="l" t="t" r="r" b="b"/>
            <a:pathLst>
              <a:path w="571500" h="356870">
                <a:moveTo>
                  <a:pt x="285750" y="356869"/>
                </a:moveTo>
                <a:lnTo>
                  <a:pt x="227893" y="353241"/>
                </a:lnTo>
                <a:lnTo>
                  <a:pt x="174128" y="342840"/>
                </a:lnTo>
                <a:lnTo>
                  <a:pt x="125573" y="326397"/>
                </a:lnTo>
                <a:lnTo>
                  <a:pt x="83343" y="304641"/>
                </a:lnTo>
                <a:lnTo>
                  <a:pt x="48555" y="278301"/>
                </a:lnTo>
                <a:lnTo>
                  <a:pt x="22324" y="248106"/>
                </a:lnTo>
                <a:lnTo>
                  <a:pt x="0" y="179069"/>
                </a:lnTo>
                <a:lnTo>
                  <a:pt x="5767" y="142934"/>
                </a:lnTo>
                <a:lnTo>
                  <a:pt x="48555" y="78878"/>
                </a:lnTo>
                <a:lnTo>
                  <a:pt x="83343" y="52387"/>
                </a:lnTo>
                <a:lnTo>
                  <a:pt x="125573" y="30539"/>
                </a:lnTo>
                <a:lnTo>
                  <a:pt x="174128" y="14049"/>
                </a:lnTo>
                <a:lnTo>
                  <a:pt x="227893" y="3631"/>
                </a:lnTo>
                <a:lnTo>
                  <a:pt x="285750" y="0"/>
                </a:lnTo>
                <a:lnTo>
                  <a:pt x="343242" y="3631"/>
                </a:lnTo>
                <a:lnTo>
                  <a:pt x="396835" y="14049"/>
                </a:lnTo>
                <a:lnTo>
                  <a:pt x="445368" y="30539"/>
                </a:lnTo>
                <a:lnTo>
                  <a:pt x="487680" y="52387"/>
                </a:lnTo>
                <a:lnTo>
                  <a:pt x="522609" y="78878"/>
                </a:lnTo>
                <a:lnTo>
                  <a:pt x="548997" y="109299"/>
                </a:lnTo>
                <a:lnTo>
                  <a:pt x="571500" y="179069"/>
                </a:lnTo>
                <a:lnTo>
                  <a:pt x="565680" y="214786"/>
                </a:lnTo>
                <a:lnTo>
                  <a:pt x="522609" y="278301"/>
                </a:lnTo>
                <a:lnTo>
                  <a:pt x="487679" y="304641"/>
                </a:lnTo>
                <a:lnTo>
                  <a:pt x="445368" y="326397"/>
                </a:lnTo>
                <a:lnTo>
                  <a:pt x="396835" y="342840"/>
                </a:lnTo>
                <a:lnTo>
                  <a:pt x="343242" y="353241"/>
                </a:lnTo>
                <a:lnTo>
                  <a:pt x="285750" y="356869"/>
                </a:lnTo>
                <a:close/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43250" y="3877309"/>
            <a:ext cx="999490" cy="518159"/>
          </a:xfrm>
          <a:custGeom>
            <a:avLst/>
            <a:gdLst/>
            <a:ahLst/>
            <a:cxnLst/>
            <a:rect l="l" t="t" r="r" b="b"/>
            <a:pathLst>
              <a:path w="999489" h="518160">
                <a:moveTo>
                  <a:pt x="999489" y="0"/>
                </a:moveTo>
                <a:lnTo>
                  <a:pt x="0" y="0"/>
                </a:lnTo>
                <a:lnTo>
                  <a:pt x="0" y="518159"/>
                </a:lnTo>
                <a:lnTo>
                  <a:pt x="999489" y="518159"/>
                </a:lnTo>
                <a:lnTo>
                  <a:pt x="999489" y="0"/>
                </a:lnTo>
                <a:close/>
              </a:path>
            </a:pathLst>
          </a:custGeom>
          <a:solidFill>
            <a:srgbClr val="91C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93200" y="3343683"/>
          <a:ext cx="7501886" cy="2409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3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9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83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4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07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19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R="26352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Ratio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-16/5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13/5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4095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13/5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-4/5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240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3/5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315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7/5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105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3214370" y="3929379"/>
            <a:ext cx="857250" cy="356870"/>
          </a:xfrm>
          <a:custGeom>
            <a:avLst/>
            <a:gdLst/>
            <a:ahLst/>
            <a:cxnLst/>
            <a:rect l="l" t="t" r="r" b="b"/>
            <a:pathLst>
              <a:path w="857250" h="356870">
                <a:moveTo>
                  <a:pt x="429259" y="356870"/>
                </a:moveTo>
                <a:lnTo>
                  <a:pt x="365733" y="354932"/>
                </a:lnTo>
                <a:lnTo>
                  <a:pt x="305132" y="349301"/>
                </a:lnTo>
                <a:lnTo>
                  <a:pt x="248114" y="340253"/>
                </a:lnTo>
                <a:lnTo>
                  <a:pt x="195339" y="328061"/>
                </a:lnTo>
                <a:lnTo>
                  <a:pt x="147465" y="313002"/>
                </a:lnTo>
                <a:lnTo>
                  <a:pt x="105149" y="295348"/>
                </a:lnTo>
                <a:lnTo>
                  <a:pt x="69051" y="275377"/>
                </a:lnTo>
                <a:lnTo>
                  <a:pt x="18140" y="229577"/>
                </a:lnTo>
                <a:lnTo>
                  <a:pt x="0" y="177800"/>
                </a:lnTo>
                <a:lnTo>
                  <a:pt x="4644" y="151617"/>
                </a:lnTo>
                <a:lnTo>
                  <a:pt x="39828" y="103019"/>
                </a:lnTo>
                <a:lnTo>
                  <a:pt x="105149" y="61314"/>
                </a:lnTo>
                <a:lnTo>
                  <a:pt x="147465" y="43748"/>
                </a:lnTo>
                <a:lnTo>
                  <a:pt x="195339" y="28747"/>
                </a:lnTo>
                <a:lnTo>
                  <a:pt x="248114" y="16591"/>
                </a:lnTo>
                <a:lnTo>
                  <a:pt x="305132" y="7560"/>
                </a:lnTo>
                <a:lnTo>
                  <a:pt x="365733" y="1936"/>
                </a:lnTo>
                <a:lnTo>
                  <a:pt x="429259" y="0"/>
                </a:lnTo>
                <a:lnTo>
                  <a:pt x="492470" y="1936"/>
                </a:lnTo>
                <a:lnTo>
                  <a:pt x="552813" y="7560"/>
                </a:lnTo>
                <a:lnTo>
                  <a:pt x="609623" y="16591"/>
                </a:lnTo>
                <a:lnTo>
                  <a:pt x="662237" y="28747"/>
                </a:lnTo>
                <a:lnTo>
                  <a:pt x="709991" y="43748"/>
                </a:lnTo>
                <a:lnTo>
                  <a:pt x="752219" y="61314"/>
                </a:lnTo>
                <a:lnTo>
                  <a:pt x="788259" y="81165"/>
                </a:lnTo>
                <a:lnTo>
                  <a:pt x="839116" y="126597"/>
                </a:lnTo>
                <a:lnTo>
                  <a:pt x="857250" y="177800"/>
                </a:lnTo>
                <a:lnTo>
                  <a:pt x="852606" y="204298"/>
                </a:lnTo>
                <a:lnTo>
                  <a:pt x="817446" y="253361"/>
                </a:lnTo>
                <a:lnTo>
                  <a:pt x="752219" y="295348"/>
                </a:lnTo>
                <a:lnTo>
                  <a:pt x="709991" y="313002"/>
                </a:lnTo>
                <a:lnTo>
                  <a:pt x="662237" y="328061"/>
                </a:lnTo>
                <a:lnTo>
                  <a:pt x="609623" y="340253"/>
                </a:lnTo>
                <a:lnTo>
                  <a:pt x="552813" y="349301"/>
                </a:lnTo>
                <a:lnTo>
                  <a:pt x="492470" y="354932"/>
                </a:lnTo>
                <a:lnTo>
                  <a:pt x="429259" y="356870"/>
                </a:lnTo>
                <a:close/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6609" y="5786120"/>
            <a:ext cx="500380" cy="786130"/>
          </a:xfrm>
          <a:custGeom>
            <a:avLst/>
            <a:gdLst/>
            <a:ahLst/>
            <a:cxnLst/>
            <a:rect l="l" t="t" r="r" b="b"/>
            <a:pathLst>
              <a:path w="500379" h="786129">
                <a:moveTo>
                  <a:pt x="375919" y="250189"/>
                </a:moveTo>
                <a:lnTo>
                  <a:pt x="125729" y="250189"/>
                </a:lnTo>
                <a:lnTo>
                  <a:pt x="125729" y="786129"/>
                </a:lnTo>
                <a:lnTo>
                  <a:pt x="375919" y="786129"/>
                </a:lnTo>
                <a:lnTo>
                  <a:pt x="375919" y="250189"/>
                </a:lnTo>
                <a:close/>
              </a:path>
              <a:path w="500379" h="786129">
                <a:moveTo>
                  <a:pt x="250189" y="0"/>
                </a:moveTo>
                <a:lnTo>
                  <a:pt x="0" y="250189"/>
                </a:lnTo>
                <a:lnTo>
                  <a:pt x="500379" y="250189"/>
                </a:lnTo>
                <a:lnTo>
                  <a:pt x="250189" y="0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56609" y="5786120"/>
            <a:ext cx="500380" cy="786130"/>
          </a:xfrm>
          <a:custGeom>
            <a:avLst/>
            <a:gdLst/>
            <a:ahLst/>
            <a:cxnLst/>
            <a:rect l="l" t="t" r="r" b="b"/>
            <a:pathLst>
              <a:path w="500379" h="786129">
                <a:moveTo>
                  <a:pt x="375919" y="786129"/>
                </a:moveTo>
                <a:lnTo>
                  <a:pt x="375919" y="250189"/>
                </a:lnTo>
                <a:lnTo>
                  <a:pt x="500379" y="250189"/>
                </a:lnTo>
                <a:lnTo>
                  <a:pt x="250189" y="0"/>
                </a:lnTo>
                <a:lnTo>
                  <a:pt x="0" y="250189"/>
                </a:lnTo>
                <a:lnTo>
                  <a:pt x="125729" y="250189"/>
                </a:lnTo>
                <a:lnTo>
                  <a:pt x="125729" y="786129"/>
                </a:lnTo>
                <a:lnTo>
                  <a:pt x="375919" y="78612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43250" y="3877309"/>
            <a:ext cx="999490" cy="518159"/>
          </a:xfrm>
          <a:custGeom>
            <a:avLst/>
            <a:gdLst/>
            <a:ahLst/>
            <a:cxnLst/>
            <a:rect l="l" t="t" r="r" b="b"/>
            <a:pathLst>
              <a:path w="999489" h="518160">
                <a:moveTo>
                  <a:pt x="999489" y="0"/>
                </a:moveTo>
                <a:lnTo>
                  <a:pt x="0" y="0"/>
                </a:lnTo>
                <a:lnTo>
                  <a:pt x="0" y="518159"/>
                </a:lnTo>
                <a:lnTo>
                  <a:pt x="999489" y="518159"/>
                </a:lnTo>
                <a:lnTo>
                  <a:pt x="999489" y="0"/>
                </a:lnTo>
                <a:close/>
              </a:path>
            </a:pathLst>
          </a:custGeom>
          <a:solidFill>
            <a:srgbClr val="91C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3250" y="5309870"/>
            <a:ext cx="999490" cy="457200"/>
          </a:xfrm>
          <a:custGeom>
            <a:avLst/>
            <a:gdLst/>
            <a:ahLst/>
            <a:cxnLst/>
            <a:rect l="l" t="t" r="r" b="b"/>
            <a:pathLst>
              <a:path w="999489" h="457200">
                <a:moveTo>
                  <a:pt x="999489" y="0"/>
                </a:moveTo>
                <a:lnTo>
                  <a:pt x="0" y="0"/>
                </a:lnTo>
                <a:lnTo>
                  <a:pt x="0" y="457199"/>
                </a:lnTo>
                <a:lnTo>
                  <a:pt x="999489" y="457199"/>
                </a:lnTo>
                <a:lnTo>
                  <a:pt x="9994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00619" y="5309870"/>
            <a:ext cx="1000760" cy="457200"/>
          </a:xfrm>
          <a:custGeom>
            <a:avLst/>
            <a:gdLst/>
            <a:ahLst/>
            <a:cxnLst/>
            <a:rect l="l" t="t" r="r" b="b"/>
            <a:pathLst>
              <a:path w="1000759" h="457200">
                <a:moveTo>
                  <a:pt x="1000759" y="0"/>
                </a:moveTo>
                <a:lnTo>
                  <a:pt x="0" y="0"/>
                </a:lnTo>
                <a:lnTo>
                  <a:pt x="0" y="457199"/>
                </a:lnTo>
                <a:lnTo>
                  <a:pt x="1000759" y="457199"/>
                </a:lnTo>
                <a:lnTo>
                  <a:pt x="10007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93200" y="3343683"/>
          <a:ext cx="7501886" cy="2409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3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9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83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4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07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19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R="26352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Ratio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-16/5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13/5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4095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13/5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-4/5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240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92.3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3/5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315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525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R="28638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7/5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105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75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214370" y="3929379"/>
            <a:ext cx="857250" cy="356870"/>
          </a:xfrm>
          <a:custGeom>
            <a:avLst/>
            <a:gdLst/>
            <a:ahLst/>
            <a:cxnLst/>
            <a:rect l="l" t="t" r="r" b="b"/>
            <a:pathLst>
              <a:path w="857250" h="356870">
                <a:moveTo>
                  <a:pt x="429259" y="356870"/>
                </a:moveTo>
                <a:lnTo>
                  <a:pt x="365733" y="354932"/>
                </a:lnTo>
                <a:lnTo>
                  <a:pt x="305132" y="349301"/>
                </a:lnTo>
                <a:lnTo>
                  <a:pt x="248114" y="340253"/>
                </a:lnTo>
                <a:lnTo>
                  <a:pt x="195339" y="328061"/>
                </a:lnTo>
                <a:lnTo>
                  <a:pt x="147465" y="313002"/>
                </a:lnTo>
                <a:lnTo>
                  <a:pt x="105149" y="295348"/>
                </a:lnTo>
                <a:lnTo>
                  <a:pt x="69051" y="275377"/>
                </a:lnTo>
                <a:lnTo>
                  <a:pt x="18140" y="229577"/>
                </a:lnTo>
                <a:lnTo>
                  <a:pt x="0" y="177800"/>
                </a:lnTo>
                <a:lnTo>
                  <a:pt x="4644" y="151617"/>
                </a:lnTo>
                <a:lnTo>
                  <a:pt x="39828" y="103019"/>
                </a:lnTo>
                <a:lnTo>
                  <a:pt x="105149" y="61314"/>
                </a:lnTo>
                <a:lnTo>
                  <a:pt x="147465" y="43748"/>
                </a:lnTo>
                <a:lnTo>
                  <a:pt x="195339" y="28747"/>
                </a:lnTo>
                <a:lnTo>
                  <a:pt x="248114" y="16591"/>
                </a:lnTo>
                <a:lnTo>
                  <a:pt x="305132" y="7560"/>
                </a:lnTo>
                <a:lnTo>
                  <a:pt x="365733" y="1936"/>
                </a:lnTo>
                <a:lnTo>
                  <a:pt x="429259" y="0"/>
                </a:lnTo>
                <a:lnTo>
                  <a:pt x="492470" y="1936"/>
                </a:lnTo>
                <a:lnTo>
                  <a:pt x="552813" y="7560"/>
                </a:lnTo>
                <a:lnTo>
                  <a:pt x="609623" y="16591"/>
                </a:lnTo>
                <a:lnTo>
                  <a:pt x="662237" y="28747"/>
                </a:lnTo>
                <a:lnTo>
                  <a:pt x="709991" y="43748"/>
                </a:lnTo>
                <a:lnTo>
                  <a:pt x="752219" y="61314"/>
                </a:lnTo>
                <a:lnTo>
                  <a:pt x="788259" y="81165"/>
                </a:lnTo>
                <a:lnTo>
                  <a:pt x="839116" y="126597"/>
                </a:lnTo>
                <a:lnTo>
                  <a:pt x="857250" y="177800"/>
                </a:lnTo>
                <a:lnTo>
                  <a:pt x="852606" y="204298"/>
                </a:lnTo>
                <a:lnTo>
                  <a:pt x="817446" y="253361"/>
                </a:lnTo>
                <a:lnTo>
                  <a:pt x="752219" y="295348"/>
                </a:lnTo>
                <a:lnTo>
                  <a:pt x="709991" y="313002"/>
                </a:lnTo>
                <a:lnTo>
                  <a:pt x="662237" y="328061"/>
                </a:lnTo>
                <a:lnTo>
                  <a:pt x="609623" y="340253"/>
                </a:lnTo>
                <a:lnTo>
                  <a:pt x="552813" y="349301"/>
                </a:lnTo>
                <a:lnTo>
                  <a:pt x="492470" y="354932"/>
                </a:lnTo>
                <a:lnTo>
                  <a:pt x="429259" y="356870"/>
                </a:lnTo>
                <a:close/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56609" y="5786120"/>
            <a:ext cx="500380" cy="786130"/>
          </a:xfrm>
          <a:custGeom>
            <a:avLst/>
            <a:gdLst/>
            <a:ahLst/>
            <a:cxnLst/>
            <a:rect l="l" t="t" r="r" b="b"/>
            <a:pathLst>
              <a:path w="500379" h="786129">
                <a:moveTo>
                  <a:pt x="375919" y="250189"/>
                </a:moveTo>
                <a:lnTo>
                  <a:pt x="125729" y="250189"/>
                </a:lnTo>
                <a:lnTo>
                  <a:pt x="125729" y="786129"/>
                </a:lnTo>
                <a:lnTo>
                  <a:pt x="375919" y="786129"/>
                </a:lnTo>
                <a:lnTo>
                  <a:pt x="375919" y="250189"/>
                </a:lnTo>
                <a:close/>
              </a:path>
              <a:path w="500379" h="786129">
                <a:moveTo>
                  <a:pt x="250189" y="0"/>
                </a:moveTo>
                <a:lnTo>
                  <a:pt x="0" y="250189"/>
                </a:lnTo>
                <a:lnTo>
                  <a:pt x="500379" y="250189"/>
                </a:lnTo>
                <a:lnTo>
                  <a:pt x="250189" y="0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56609" y="5786120"/>
            <a:ext cx="500380" cy="786130"/>
          </a:xfrm>
          <a:custGeom>
            <a:avLst/>
            <a:gdLst/>
            <a:ahLst/>
            <a:cxnLst/>
            <a:rect l="l" t="t" r="r" b="b"/>
            <a:pathLst>
              <a:path w="500379" h="786129">
                <a:moveTo>
                  <a:pt x="375919" y="786129"/>
                </a:moveTo>
                <a:lnTo>
                  <a:pt x="375919" y="250189"/>
                </a:lnTo>
                <a:lnTo>
                  <a:pt x="500379" y="250189"/>
                </a:lnTo>
                <a:lnTo>
                  <a:pt x="250189" y="0"/>
                </a:lnTo>
                <a:lnTo>
                  <a:pt x="0" y="250189"/>
                </a:lnTo>
                <a:lnTo>
                  <a:pt x="125729" y="250189"/>
                </a:lnTo>
                <a:lnTo>
                  <a:pt x="125729" y="786129"/>
                </a:lnTo>
                <a:lnTo>
                  <a:pt x="375919" y="78612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15250" y="5358129"/>
            <a:ext cx="571500" cy="322580"/>
          </a:xfrm>
          <a:custGeom>
            <a:avLst/>
            <a:gdLst/>
            <a:ahLst/>
            <a:cxnLst/>
            <a:rect l="l" t="t" r="r" b="b"/>
            <a:pathLst>
              <a:path w="571500" h="322579">
                <a:moveTo>
                  <a:pt x="285750" y="322580"/>
                </a:moveTo>
                <a:lnTo>
                  <a:pt x="228257" y="319295"/>
                </a:lnTo>
                <a:lnTo>
                  <a:pt x="174664" y="309880"/>
                </a:lnTo>
                <a:lnTo>
                  <a:pt x="126131" y="294987"/>
                </a:lnTo>
                <a:lnTo>
                  <a:pt x="83820" y="275272"/>
                </a:lnTo>
                <a:lnTo>
                  <a:pt x="48890" y="251390"/>
                </a:lnTo>
                <a:lnTo>
                  <a:pt x="5819" y="193744"/>
                </a:lnTo>
                <a:lnTo>
                  <a:pt x="0" y="161290"/>
                </a:lnTo>
                <a:lnTo>
                  <a:pt x="5819" y="128470"/>
                </a:lnTo>
                <a:lnTo>
                  <a:pt x="48890" y="70631"/>
                </a:lnTo>
                <a:lnTo>
                  <a:pt x="83819" y="46831"/>
                </a:lnTo>
                <a:lnTo>
                  <a:pt x="126131" y="27257"/>
                </a:lnTo>
                <a:lnTo>
                  <a:pt x="174664" y="12521"/>
                </a:lnTo>
                <a:lnTo>
                  <a:pt x="228257" y="3232"/>
                </a:lnTo>
                <a:lnTo>
                  <a:pt x="285750" y="0"/>
                </a:lnTo>
                <a:lnTo>
                  <a:pt x="343242" y="3232"/>
                </a:lnTo>
                <a:lnTo>
                  <a:pt x="396835" y="12521"/>
                </a:lnTo>
                <a:lnTo>
                  <a:pt x="445368" y="27257"/>
                </a:lnTo>
                <a:lnTo>
                  <a:pt x="487679" y="46831"/>
                </a:lnTo>
                <a:lnTo>
                  <a:pt x="522609" y="70631"/>
                </a:lnTo>
                <a:lnTo>
                  <a:pt x="565680" y="128470"/>
                </a:lnTo>
                <a:lnTo>
                  <a:pt x="571500" y="161290"/>
                </a:lnTo>
                <a:lnTo>
                  <a:pt x="565680" y="193744"/>
                </a:lnTo>
                <a:lnTo>
                  <a:pt x="522609" y="251390"/>
                </a:lnTo>
                <a:lnTo>
                  <a:pt x="487680" y="275272"/>
                </a:lnTo>
                <a:lnTo>
                  <a:pt x="445368" y="294987"/>
                </a:lnTo>
                <a:lnTo>
                  <a:pt x="396835" y="309880"/>
                </a:lnTo>
                <a:lnTo>
                  <a:pt x="343242" y="319295"/>
                </a:lnTo>
                <a:lnTo>
                  <a:pt x="285750" y="322580"/>
                </a:lnTo>
                <a:close/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0109" y="5358129"/>
            <a:ext cx="429259" cy="356870"/>
          </a:xfrm>
          <a:custGeom>
            <a:avLst/>
            <a:gdLst/>
            <a:ahLst/>
            <a:cxnLst/>
            <a:rect l="l" t="t" r="r" b="b"/>
            <a:pathLst>
              <a:path w="429259" h="356870">
                <a:moveTo>
                  <a:pt x="309880" y="0"/>
                </a:moveTo>
                <a:lnTo>
                  <a:pt x="309880" y="88900"/>
                </a:lnTo>
                <a:lnTo>
                  <a:pt x="0" y="88900"/>
                </a:lnTo>
                <a:lnTo>
                  <a:pt x="0" y="267970"/>
                </a:lnTo>
                <a:lnTo>
                  <a:pt x="309880" y="267970"/>
                </a:lnTo>
                <a:lnTo>
                  <a:pt x="309880" y="356870"/>
                </a:lnTo>
                <a:lnTo>
                  <a:pt x="429260" y="177800"/>
                </a:lnTo>
                <a:lnTo>
                  <a:pt x="30988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00109" y="5358129"/>
            <a:ext cx="429259" cy="356870"/>
          </a:xfrm>
          <a:custGeom>
            <a:avLst/>
            <a:gdLst/>
            <a:ahLst/>
            <a:cxnLst/>
            <a:rect l="l" t="t" r="r" b="b"/>
            <a:pathLst>
              <a:path w="429259" h="356870">
                <a:moveTo>
                  <a:pt x="0" y="88900"/>
                </a:moveTo>
                <a:lnTo>
                  <a:pt x="309880" y="88900"/>
                </a:lnTo>
                <a:lnTo>
                  <a:pt x="309880" y="0"/>
                </a:lnTo>
                <a:lnTo>
                  <a:pt x="429260" y="177800"/>
                </a:lnTo>
                <a:lnTo>
                  <a:pt x="309880" y="356870"/>
                </a:lnTo>
                <a:lnTo>
                  <a:pt x="309880" y="267970"/>
                </a:lnTo>
                <a:lnTo>
                  <a:pt x="0" y="267970"/>
                </a:lnTo>
                <a:lnTo>
                  <a:pt x="0" y="889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85490" y="5358129"/>
            <a:ext cx="643890" cy="356870"/>
          </a:xfrm>
          <a:custGeom>
            <a:avLst/>
            <a:gdLst/>
            <a:ahLst/>
            <a:cxnLst/>
            <a:rect l="l" t="t" r="r" b="b"/>
            <a:pathLst>
              <a:path w="643889" h="356870">
                <a:moveTo>
                  <a:pt x="322580" y="356870"/>
                </a:moveTo>
                <a:lnTo>
                  <a:pt x="264689" y="353990"/>
                </a:lnTo>
                <a:lnTo>
                  <a:pt x="210164" y="345685"/>
                </a:lnTo>
                <a:lnTo>
                  <a:pt x="159925" y="332457"/>
                </a:lnTo>
                <a:lnTo>
                  <a:pt x="114892" y="314808"/>
                </a:lnTo>
                <a:lnTo>
                  <a:pt x="75983" y="293239"/>
                </a:lnTo>
                <a:lnTo>
                  <a:pt x="44120" y="268252"/>
                </a:lnTo>
                <a:lnTo>
                  <a:pt x="5208" y="210030"/>
                </a:lnTo>
                <a:lnTo>
                  <a:pt x="0" y="177800"/>
                </a:lnTo>
                <a:lnTo>
                  <a:pt x="5208" y="145947"/>
                </a:lnTo>
                <a:lnTo>
                  <a:pt x="44120" y="88241"/>
                </a:lnTo>
                <a:lnTo>
                  <a:pt x="75983" y="63412"/>
                </a:lnTo>
                <a:lnTo>
                  <a:pt x="114892" y="41950"/>
                </a:lnTo>
                <a:lnTo>
                  <a:pt x="159925" y="24365"/>
                </a:lnTo>
                <a:lnTo>
                  <a:pt x="210164" y="11170"/>
                </a:lnTo>
                <a:lnTo>
                  <a:pt x="264689" y="2877"/>
                </a:lnTo>
                <a:lnTo>
                  <a:pt x="322580" y="0"/>
                </a:lnTo>
                <a:lnTo>
                  <a:pt x="380092" y="2877"/>
                </a:lnTo>
                <a:lnTo>
                  <a:pt x="434322" y="11170"/>
                </a:lnTo>
                <a:lnTo>
                  <a:pt x="484340" y="24365"/>
                </a:lnTo>
                <a:lnTo>
                  <a:pt x="529215" y="41950"/>
                </a:lnTo>
                <a:lnTo>
                  <a:pt x="568017" y="63412"/>
                </a:lnTo>
                <a:lnTo>
                  <a:pt x="599816" y="88241"/>
                </a:lnTo>
                <a:lnTo>
                  <a:pt x="638682" y="145947"/>
                </a:lnTo>
                <a:lnTo>
                  <a:pt x="643889" y="177800"/>
                </a:lnTo>
                <a:lnTo>
                  <a:pt x="638682" y="210030"/>
                </a:lnTo>
                <a:lnTo>
                  <a:pt x="599816" y="268252"/>
                </a:lnTo>
                <a:lnTo>
                  <a:pt x="568017" y="293239"/>
                </a:lnTo>
                <a:lnTo>
                  <a:pt x="529215" y="314808"/>
                </a:lnTo>
                <a:lnTo>
                  <a:pt x="484340" y="332457"/>
                </a:lnTo>
                <a:lnTo>
                  <a:pt x="434322" y="345685"/>
                </a:lnTo>
                <a:lnTo>
                  <a:pt x="380092" y="353990"/>
                </a:lnTo>
                <a:lnTo>
                  <a:pt x="322580" y="356870"/>
                </a:lnTo>
                <a:close/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9489" y="3357879"/>
            <a:ext cx="643890" cy="519430"/>
          </a:xfrm>
          <a:custGeom>
            <a:avLst/>
            <a:gdLst/>
            <a:ahLst/>
            <a:cxnLst/>
            <a:rect l="l" t="t" r="r" b="b"/>
            <a:pathLst>
              <a:path w="643889" h="519429">
                <a:moveTo>
                  <a:pt x="643890" y="0"/>
                </a:moveTo>
                <a:lnTo>
                  <a:pt x="0" y="0"/>
                </a:lnTo>
                <a:lnTo>
                  <a:pt x="0" y="519430"/>
                </a:lnTo>
                <a:lnTo>
                  <a:pt x="643890" y="519430"/>
                </a:lnTo>
                <a:lnTo>
                  <a:pt x="643890" y="0"/>
                </a:lnTo>
                <a:close/>
              </a:path>
            </a:pathLst>
          </a:custGeom>
          <a:solidFill>
            <a:srgbClr val="66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43379" y="3357879"/>
            <a:ext cx="713740" cy="519430"/>
          </a:xfrm>
          <a:prstGeom prst="rect">
            <a:avLst/>
          </a:prstGeom>
          <a:solidFill>
            <a:srgbClr val="666600"/>
          </a:solidFill>
          <a:ln w="12579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70"/>
              </a:spcBef>
            </a:pPr>
            <a:r>
              <a:rPr sz="2000" b="1" dirty="0">
                <a:latin typeface="Times New Roman"/>
                <a:cs typeface="Times New Roman"/>
              </a:rPr>
              <a:t>Z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7120" y="3357879"/>
            <a:ext cx="786130" cy="519430"/>
          </a:xfrm>
          <a:prstGeom prst="rect">
            <a:avLst/>
          </a:prstGeom>
          <a:solidFill>
            <a:srgbClr val="666600"/>
          </a:solidFill>
          <a:ln w="12579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000" b="1" spc="5" dirty="0">
                <a:latin typeface="Times New Roman"/>
                <a:cs typeface="Times New Roman"/>
              </a:rPr>
              <a:t>x</a:t>
            </a:r>
            <a:r>
              <a:rPr sz="1725" b="1" spc="7" baseline="-24154" dirty="0">
                <a:latin typeface="Times New Roman"/>
                <a:cs typeface="Times New Roman"/>
              </a:rPr>
              <a:t>1</a:t>
            </a:r>
            <a:endParaRPr sz="1725" baseline="-2415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43250" y="3357879"/>
            <a:ext cx="999490" cy="519430"/>
          </a:xfrm>
          <a:prstGeom prst="rect">
            <a:avLst/>
          </a:prstGeom>
          <a:solidFill>
            <a:srgbClr val="666600"/>
          </a:solidFill>
          <a:ln w="12579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000" b="1" spc="5" dirty="0">
                <a:latin typeface="Times New Roman"/>
                <a:cs typeface="Times New Roman"/>
              </a:rPr>
              <a:t>x</a:t>
            </a:r>
            <a:r>
              <a:rPr sz="1725" b="1" spc="7" baseline="-24154" dirty="0">
                <a:latin typeface="Times New Roman"/>
                <a:cs typeface="Times New Roman"/>
              </a:rPr>
              <a:t>2</a:t>
            </a:r>
            <a:endParaRPr sz="1725" baseline="-24154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2740" y="3357879"/>
            <a:ext cx="715010" cy="519430"/>
          </a:xfrm>
          <a:prstGeom prst="rect">
            <a:avLst/>
          </a:prstGeom>
          <a:solidFill>
            <a:srgbClr val="666600"/>
          </a:solidFill>
          <a:ln w="12579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000" b="1" spc="5" dirty="0">
                <a:latin typeface="Times New Roman"/>
                <a:cs typeface="Times New Roman"/>
              </a:rPr>
              <a:t>S</a:t>
            </a:r>
            <a:r>
              <a:rPr sz="1725" b="1" spc="7" baseline="-24154" dirty="0">
                <a:latin typeface="Times New Roman"/>
                <a:cs typeface="Times New Roman"/>
              </a:rPr>
              <a:t>1</a:t>
            </a:r>
            <a:endParaRPr sz="1725" baseline="-24154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57750" y="3357879"/>
            <a:ext cx="928369" cy="519430"/>
          </a:xfrm>
          <a:prstGeom prst="rect">
            <a:avLst/>
          </a:prstGeom>
          <a:solidFill>
            <a:srgbClr val="666600"/>
          </a:solidFill>
          <a:ln w="12579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000" b="1" spc="5" dirty="0">
                <a:latin typeface="Times New Roman"/>
                <a:cs typeface="Times New Roman"/>
              </a:rPr>
              <a:t>S</a:t>
            </a:r>
            <a:r>
              <a:rPr sz="1725" b="1" spc="7" baseline="-24154" dirty="0">
                <a:latin typeface="Times New Roman"/>
                <a:cs typeface="Times New Roman"/>
              </a:rPr>
              <a:t>2</a:t>
            </a:r>
            <a:endParaRPr sz="1725" baseline="-2415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86120" y="3357879"/>
            <a:ext cx="786130" cy="519430"/>
          </a:xfrm>
          <a:prstGeom prst="rect">
            <a:avLst/>
          </a:prstGeom>
          <a:solidFill>
            <a:srgbClr val="666600"/>
          </a:solidFill>
          <a:ln w="12579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000" b="1" spc="5" dirty="0">
                <a:latin typeface="Times New Roman"/>
                <a:cs typeface="Times New Roman"/>
              </a:rPr>
              <a:t>S</a:t>
            </a:r>
            <a:r>
              <a:rPr sz="1725" b="1" spc="7" baseline="-24154" dirty="0">
                <a:latin typeface="Times New Roman"/>
                <a:cs typeface="Times New Roman"/>
              </a:rPr>
              <a:t>3</a:t>
            </a:r>
            <a:endParaRPr sz="1725" baseline="-24154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78539" y="3372076"/>
            <a:ext cx="916305" cy="499109"/>
          </a:xfrm>
          <a:prstGeom prst="rect">
            <a:avLst/>
          </a:prstGeom>
          <a:solidFill>
            <a:srgbClr val="666600"/>
          </a:solidFill>
        </p:spPr>
        <p:txBody>
          <a:bodyPr vert="horz" wrap="square" lIns="0" tIns="32384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254"/>
              </a:spcBef>
            </a:pPr>
            <a:r>
              <a:rPr sz="2000" b="1" dirty="0">
                <a:latin typeface="Times New Roman"/>
                <a:cs typeface="Times New Roman"/>
              </a:rPr>
              <a:t>Value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06910" y="3372076"/>
            <a:ext cx="980440" cy="499109"/>
          </a:xfrm>
          <a:prstGeom prst="rect">
            <a:avLst/>
          </a:prstGeom>
          <a:solidFill>
            <a:srgbClr val="666600"/>
          </a:solidFill>
        </p:spPr>
        <p:txBody>
          <a:bodyPr vert="horz" wrap="square" lIns="0" tIns="32384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254"/>
              </a:spcBef>
            </a:pPr>
            <a:r>
              <a:rPr sz="2000" b="1" dirty="0">
                <a:latin typeface="Times New Roman"/>
                <a:cs typeface="Times New Roman"/>
              </a:rPr>
              <a:t>Ratio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99489" y="3877309"/>
            <a:ext cx="643890" cy="518159"/>
          </a:xfrm>
          <a:custGeom>
            <a:avLst/>
            <a:gdLst/>
            <a:ahLst/>
            <a:cxnLst/>
            <a:rect l="l" t="t" r="r" b="b"/>
            <a:pathLst>
              <a:path w="643889" h="518160">
                <a:moveTo>
                  <a:pt x="643890" y="0"/>
                </a:moveTo>
                <a:lnTo>
                  <a:pt x="0" y="0"/>
                </a:lnTo>
                <a:lnTo>
                  <a:pt x="0" y="518159"/>
                </a:lnTo>
                <a:lnTo>
                  <a:pt x="643890" y="518159"/>
                </a:lnTo>
                <a:lnTo>
                  <a:pt x="643890" y="0"/>
                </a:lnTo>
                <a:close/>
              </a:path>
            </a:pathLst>
          </a:custGeom>
          <a:solidFill>
            <a:srgbClr val="66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24280" y="3910329"/>
            <a:ext cx="194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Z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43379" y="3877309"/>
            <a:ext cx="713740" cy="518159"/>
          </a:xfrm>
          <a:custGeom>
            <a:avLst/>
            <a:gdLst/>
            <a:ahLst/>
            <a:cxnLst/>
            <a:rect l="l" t="t" r="r" b="b"/>
            <a:pathLst>
              <a:path w="713739" h="518160">
                <a:moveTo>
                  <a:pt x="713739" y="0"/>
                </a:moveTo>
                <a:lnTo>
                  <a:pt x="0" y="0"/>
                </a:lnTo>
                <a:lnTo>
                  <a:pt x="0" y="518159"/>
                </a:lnTo>
                <a:lnTo>
                  <a:pt x="713739" y="518159"/>
                </a:lnTo>
                <a:lnTo>
                  <a:pt x="713739" y="0"/>
                </a:lnTo>
                <a:close/>
              </a:path>
            </a:pathLst>
          </a:custGeom>
          <a:solidFill>
            <a:srgbClr val="91C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49669" y="3883599"/>
            <a:ext cx="701675" cy="245745"/>
          </a:xfrm>
          <a:prstGeom prst="rect">
            <a:avLst/>
          </a:prstGeom>
          <a:solidFill>
            <a:srgbClr val="91CF4F"/>
          </a:solidFill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ts val="1620"/>
              </a:lnSpc>
              <a:spcBef>
                <a:spcPts val="310"/>
              </a:spcBef>
            </a:pPr>
            <a:r>
              <a:rPr sz="2000" b="1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57120" y="3877309"/>
            <a:ext cx="786130" cy="518159"/>
          </a:xfrm>
          <a:custGeom>
            <a:avLst/>
            <a:gdLst/>
            <a:ahLst/>
            <a:cxnLst/>
            <a:rect l="l" t="t" r="r" b="b"/>
            <a:pathLst>
              <a:path w="786130" h="518160">
                <a:moveTo>
                  <a:pt x="786130" y="0"/>
                </a:moveTo>
                <a:lnTo>
                  <a:pt x="0" y="0"/>
                </a:lnTo>
                <a:lnTo>
                  <a:pt x="0" y="518159"/>
                </a:lnTo>
                <a:lnTo>
                  <a:pt x="786130" y="518159"/>
                </a:lnTo>
                <a:lnTo>
                  <a:pt x="786130" y="0"/>
                </a:lnTo>
                <a:close/>
              </a:path>
            </a:pathLst>
          </a:custGeom>
          <a:solidFill>
            <a:srgbClr val="91C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363409" y="3883599"/>
            <a:ext cx="774065" cy="245745"/>
          </a:xfrm>
          <a:prstGeom prst="rect">
            <a:avLst/>
          </a:prstGeom>
          <a:solidFill>
            <a:srgbClr val="91CF4F"/>
          </a:solidFill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ts val="1620"/>
              </a:lnSpc>
              <a:spcBef>
                <a:spcPts val="310"/>
              </a:spcBef>
            </a:pPr>
            <a:r>
              <a:rPr sz="2000" b="1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43250" y="3877309"/>
            <a:ext cx="999490" cy="518159"/>
          </a:xfrm>
          <a:custGeom>
            <a:avLst/>
            <a:gdLst/>
            <a:ahLst/>
            <a:cxnLst/>
            <a:rect l="l" t="t" r="r" b="b"/>
            <a:pathLst>
              <a:path w="999489" h="518160">
                <a:moveTo>
                  <a:pt x="999489" y="0"/>
                </a:moveTo>
                <a:lnTo>
                  <a:pt x="0" y="0"/>
                </a:lnTo>
                <a:lnTo>
                  <a:pt x="0" y="518159"/>
                </a:lnTo>
                <a:lnTo>
                  <a:pt x="999489" y="518159"/>
                </a:lnTo>
                <a:lnTo>
                  <a:pt x="999489" y="0"/>
                </a:lnTo>
                <a:close/>
              </a:path>
            </a:pathLst>
          </a:custGeom>
          <a:solidFill>
            <a:srgbClr val="91C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149539" y="3883599"/>
            <a:ext cx="987425" cy="245745"/>
          </a:xfrm>
          <a:prstGeom prst="rect">
            <a:avLst/>
          </a:prstGeom>
          <a:solidFill>
            <a:srgbClr val="91CF4F"/>
          </a:solidFill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ts val="1620"/>
              </a:lnSpc>
              <a:spcBef>
                <a:spcPts val="310"/>
              </a:spcBef>
            </a:pPr>
            <a:r>
              <a:rPr sz="2000" b="1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142740" y="3877309"/>
            <a:ext cx="715010" cy="518159"/>
          </a:xfrm>
          <a:custGeom>
            <a:avLst/>
            <a:gdLst/>
            <a:ahLst/>
            <a:cxnLst/>
            <a:rect l="l" t="t" r="r" b="b"/>
            <a:pathLst>
              <a:path w="715010" h="518160">
                <a:moveTo>
                  <a:pt x="715010" y="0"/>
                </a:moveTo>
                <a:lnTo>
                  <a:pt x="0" y="0"/>
                </a:lnTo>
                <a:lnTo>
                  <a:pt x="0" y="518159"/>
                </a:lnTo>
                <a:lnTo>
                  <a:pt x="715010" y="518159"/>
                </a:lnTo>
                <a:lnTo>
                  <a:pt x="715010" y="0"/>
                </a:lnTo>
                <a:close/>
              </a:path>
            </a:pathLst>
          </a:custGeom>
          <a:solidFill>
            <a:srgbClr val="91C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49029" y="3883599"/>
            <a:ext cx="702945" cy="245745"/>
          </a:xfrm>
          <a:prstGeom prst="rect">
            <a:avLst/>
          </a:prstGeom>
          <a:solidFill>
            <a:srgbClr val="91CF4F"/>
          </a:solidFill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ts val="1620"/>
              </a:lnSpc>
              <a:spcBef>
                <a:spcPts val="310"/>
              </a:spcBef>
            </a:pPr>
            <a:r>
              <a:rPr sz="2000" b="1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57750" y="3877309"/>
            <a:ext cx="928369" cy="518159"/>
          </a:xfrm>
          <a:custGeom>
            <a:avLst/>
            <a:gdLst/>
            <a:ahLst/>
            <a:cxnLst/>
            <a:rect l="l" t="t" r="r" b="b"/>
            <a:pathLst>
              <a:path w="928370" h="518160">
                <a:moveTo>
                  <a:pt x="928370" y="0"/>
                </a:moveTo>
                <a:lnTo>
                  <a:pt x="0" y="0"/>
                </a:lnTo>
                <a:lnTo>
                  <a:pt x="0" y="518159"/>
                </a:lnTo>
                <a:lnTo>
                  <a:pt x="928370" y="518159"/>
                </a:lnTo>
                <a:lnTo>
                  <a:pt x="928370" y="0"/>
                </a:lnTo>
                <a:close/>
              </a:path>
            </a:pathLst>
          </a:custGeom>
          <a:solidFill>
            <a:srgbClr val="91C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864039" y="3883599"/>
            <a:ext cx="916305" cy="245745"/>
          </a:xfrm>
          <a:prstGeom prst="rect">
            <a:avLst/>
          </a:prstGeom>
          <a:solidFill>
            <a:srgbClr val="91CF4F"/>
          </a:solidFill>
        </p:spPr>
        <p:txBody>
          <a:bodyPr vert="horz" wrap="square" lIns="0" tIns="39370" rIns="0" bIns="0" rtlCol="0">
            <a:spAutoFit/>
          </a:bodyPr>
          <a:lstStyle/>
          <a:p>
            <a:pPr marL="231140">
              <a:lnSpc>
                <a:spcPts val="1620"/>
              </a:lnSpc>
              <a:spcBef>
                <a:spcPts val="310"/>
              </a:spcBef>
            </a:pPr>
            <a:r>
              <a:rPr sz="2000" b="1" dirty="0">
                <a:latin typeface="Times New Roman"/>
                <a:cs typeface="Times New Roman"/>
              </a:rPr>
              <a:t>15/7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786120" y="3877309"/>
            <a:ext cx="786130" cy="518159"/>
          </a:xfrm>
          <a:custGeom>
            <a:avLst/>
            <a:gdLst/>
            <a:ahLst/>
            <a:cxnLst/>
            <a:rect l="l" t="t" r="r" b="b"/>
            <a:pathLst>
              <a:path w="786129" h="518160">
                <a:moveTo>
                  <a:pt x="786129" y="0"/>
                </a:moveTo>
                <a:lnTo>
                  <a:pt x="0" y="0"/>
                </a:lnTo>
                <a:lnTo>
                  <a:pt x="0" y="518159"/>
                </a:lnTo>
                <a:lnTo>
                  <a:pt x="786129" y="518159"/>
                </a:lnTo>
                <a:lnTo>
                  <a:pt x="786129" y="0"/>
                </a:lnTo>
                <a:close/>
              </a:path>
            </a:pathLst>
          </a:custGeom>
          <a:solidFill>
            <a:srgbClr val="91C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792409" y="3883599"/>
            <a:ext cx="774065" cy="245745"/>
          </a:xfrm>
          <a:prstGeom prst="rect">
            <a:avLst/>
          </a:prstGeom>
          <a:solidFill>
            <a:srgbClr val="91CF4F"/>
          </a:solidFill>
        </p:spPr>
        <p:txBody>
          <a:bodyPr vert="horz" wrap="square" lIns="0" tIns="39370" rIns="0" bIns="0" rtlCol="0">
            <a:spAutoFit/>
          </a:bodyPr>
          <a:lstStyle/>
          <a:p>
            <a:pPr marL="160020">
              <a:lnSpc>
                <a:spcPts val="1620"/>
              </a:lnSpc>
              <a:spcBef>
                <a:spcPts val="310"/>
              </a:spcBef>
            </a:pPr>
            <a:r>
              <a:rPr sz="2000" b="1" dirty="0">
                <a:latin typeface="Times New Roman"/>
                <a:cs typeface="Times New Roman"/>
              </a:rPr>
              <a:t>16/7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572250" y="3877309"/>
            <a:ext cx="928369" cy="518159"/>
          </a:xfrm>
          <a:custGeom>
            <a:avLst/>
            <a:gdLst/>
            <a:ahLst/>
            <a:cxnLst/>
            <a:rect l="l" t="t" r="r" b="b"/>
            <a:pathLst>
              <a:path w="928370" h="518160">
                <a:moveTo>
                  <a:pt x="928370" y="0"/>
                </a:moveTo>
                <a:lnTo>
                  <a:pt x="0" y="0"/>
                </a:lnTo>
                <a:lnTo>
                  <a:pt x="0" y="518159"/>
                </a:lnTo>
                <a:lnTo>
                  <a:pt x="928370" y="518159"/>
                </a:lnTo>
                <a:lnTo>
                  <a:pt x="928370" y="0"/>
                </a:lnTo>
                <a:close/>
              </a:path>
            </a:pathLst>
          </a:custGeom>
          <a:solidFill>
            <a:srgbClr val="91C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572250" y="3877309"/>
            <a:ext cx="928369" cy="518159"/>
          </a:xfrm>
          <a:prstGeom prst="rect">
            <a:avLst/>
          </a:prstGeom>
          <a:ln w="12579">
            <a:solidFill>
              <a:srgbClr val="000000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207645">
              <a:lnSpc>
                <a:spcPct val="100000"/>
              </a:lnSpc>
              <a:spcBef>
                <a:spcPts val="359"/>
              </a:spcBef>
            </a:pPr>
            <a:r>
              <a:rPr sz="2000" b="1" spc="5" dirty="0">
                <a:latin typeface="Times New Roman"/>
                <a:cs typeface="Times New Roman"/>
              </a:rPr>
              <a:t>4335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500619" y="3877309"/>
            <a:ext cx="1000760" cy="518159"/>
          </a:xfrm>
          <a:custGeom>
            <a:avLst/>
            <a:gdLst/>
            <a:ahLst/>
            <a:cxnLst/>
            <a:rect l="l" t="t" r="r" b="b"/>
            <a:pathLst>
              <a:path w="1000759" h="518160">
                <a:moveTo>
                  <a:pt x="1000759" y="0"/>
                </a:moveTo>
                <a:lnTo>
                  <a:pt x="0" y="0"/>
                </a:lnTo>
                <a:lnTo>
                  <a:pt x="0" y="518159"/>
                </a:lnTo>
                <a:lnTo>
                  <a:pt x="1000759" y="518159"/>
                </a:lnTo>
                <a:lnTo>
                  <a:pt x="1000759" y="0"/>
                </a:lnTo>
                <a:close/>
              </a:path>
            </a:pathLst>
          </a:custGeom>
          <a:solidFill>
            <a:srgbClr val="91C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99489" y="4395470"/>
            <a:ext cx="643890" cy="457200"/>
          </a:xfrm>
          <a:prstGeom prst="rect">
            <a:avLst/>
          </a:prstGeom>
          <a:solidFill>
            <a:srgbClr val="666600"/>
          </a:solidFill>
          <a:ln w="12579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370"/>
              </a:spcBef>
            </a:pPr>
            <a:r>
              <a:rPr sz="2000" b="1" spc="5" dirty="0">
                <a:latin typeface="Times New Roman"/>
                <a:cs typeface="Times New Roman"/>
              </a:rPr>
              <a:t>S</a:t>
            </a:r>
            <a:r>
              <a:rPr sz="1725" b="1" spc="7" baseline="-24154" dirty="0">
                <a:latin typeface="Times New Roman"/>
                <a:cs typeface="Times New Roman"/>
              </a:rPr>
              <a:t>1</a:t>
            </a:r>
            <a:endParaRPr sz="1725" baseline="-24154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43379" y="4395470"/>
            <a:ext cx="713740" cy="457200"/>
          </a:xfrm>
          <a:prstGeom prst="rect">
            <a:avLst/>
          </a:prstGeom>
          <a:solidFill>
            <a:srgbClr val="FFFFFF"/>
          </a:solidFill>
          <a:ln w="12579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000" b="1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57120" y="4395470"/>
            <a:ext cx="786130" cy="457200"/>
          </a:xfrm>
          <a:prstGeom prst="rect">
            <a:avLst/>
          </a:prstGeom>
          <a:solidFill>
            <a:srgbClr val="FFFFFF"/>
          </a:solidFill>
          <a:ln w="12579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000" b="1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143250" y="4395470"/>
            <a:ext cx="999490" cy="457200"/>
          </a:xfrm>
          <a:prstGeom prst="rect">
            <a:avLst/>
          </a:prstGeom>
          <a:solidFill>
            <a:srgbClr val="FFFFFF"/>
          </a:solidFill>
          <a:ln w="12579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000" b="1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42740" y="4395470"/>
            <a:ext cx="715010" cy="457200"/>
          </a:xfrm>
          <a:prstGeom prst="rect">
            <a:avLst/>
          </a:prstGeom>
          <a:solidFill>
            <a:srgbClr val="FFFFFF"/>
          </a:solidFill>
          <a:ln w="12579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000" b="1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57750" y="4395470"/>
            <a:ext cx="928369" cy="457200"/>
          </a:xfrm>
          <a:prstGeom prst="rect">
            <a:avLst/>
          </a:prstGeom>
          <a:solidFill>
            <a:srgbClr val="FFFFFF"/>
          </a:solidFill>
          <a:ln w="12579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258445">
              <a:lnSpc>
                <a:spcPct val="100000"/>
              </a:lnSpc>
              <a:spcBef>
                <a:spcPts val="370"/>
              </a:spcBef>
            </a:pPr>
            <a:r>
              <a:rPr sz="2000" b="1" dirty="0">
                <a:latin typeface="Times New Roman"/>
                <a:cs typeface="Times New Roman"/>
              </a:rPr>
              <a:t>-3/7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86120" y="4395470"/>
            <a:ext cx="786130" cy="457200"/>
          </a:xfrm>
          <a:prstGeom prst="rect">
            <a:avLst/>
          </a:prstGeom>
          <a:solidFill>
            <a:srgbClr val="FFFFFF"/>
          </a:solidFill>
          <a:ln w="12579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122555">
              <a:lnSpc>
                <a:spcPct val="100000"/>
              </a:lnSpc>
              <a:spcBef>
                <a:spcPts val="370"/>
              </a:spcBef>
            </a:pPr>
            <a:r>
              <a:rPr sz="2000" b="1" dirty="0">
                <a:latin typeface="Times New Roman"/>
                <a:cs typeface="Times New Roman"/>
              </a:rPr>
              <a:t>-13/7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572250" y="4395470"/>
            <a:ext cx="928369" cy="457200"/>
          </a:xfrm>
          <a:prstGeom prst="rect">
            <a:avLst/>
          </a:prstGeom>
          <a:solidFill>
            <a:srgbClr val="D59A7F"/>
          </a:solidFill>
          <a:ln w="12579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000" b="1" spc="5" dirty="0">
                <a:latin typeface="Times New Roman"/>
                <a:cs typeface="Times New Roman"/>
              </a:rPr>
              <a:t>45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500619" y="4395470"/>
            <a:ext cx="1000760" cy="457200"/>
          </a:xfrm>
          <a:custGeom>
            <a:avLst/>
            <a:gdLst/>
            <a:ahLst/>
            <a:cxnLst/>
            <a:rect l="l" t="t" r="r" b="b"/>
            <a:pathLst>
              <a:path w="1000759" h="457200">
                <a:moveTo>
                  <a:pt x="1000759" y="0"/>
                </a:moveTo>
                <a:lnTo>
                  <a:pt x="0" y="0"/>
                </a:lnTo>
                <a:lnTo>
                  <a:pt x="0" y="457199"/>
                </a:lnTo>
                <a:lnTo>
                  <a:pt x="1000759" y="457199"/>
                </a:lnTo>
                <a:lnTo>
                  <a:pt x="10007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99489" y="4852670"/>
            <a:ext cx="643890" cy="457200"/>
          </a:xfrm>
          <a:custGeom>
            <a:avLst/>
            <a:gdLst/>
            <a:ahLst/>
            <a:cxnLst/>
            <a:rect l="l" t="t" r="r" b="b"/>
            <a:pathLst>
              <a:path w="643889" h="457200">
                <a:moveTo>
                  <a:pt x="643890" y="0"/>
                </a:moveTo>
                <a:lnTo>
                  <a:pt x="0" y="0"/>
                </a:lnTo>
                <a:lnTo>
                  <a:pt x="0" y="457199"/>
                </a:lnTo>
                <a:lnTo>
                  <a:pt x="643890" y="457199"/>
                </a:lnTo>
                <a:lnTo>
                  <a:pt x="643890" y="0"/>
                </a:lnTo>
                <a:close/>
              </a:path>
            </a:pathLst>
          </a:custGeom>
          <a:solidFill>
            <a:srgbClr val="66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43379" y="4852670"/>
            <a:ext cx="713740" cy="457200"/>
          </a:xfrm>
          <a:custGeom>
            <a:avLst/>
            <a:gdLst/>
            <a:ahLst/>
            <a:cxnLst/>
            <a:rect l="l" t="t" r="r" b="b"/>
            <a:pathLst>
              <a:path w="713739" h="457200">
                <a:moveTo>
                  <a:pt x="713739" y="0"/>
                </a:moveTo>
                <a:lnTo>
                  <a:pt x="0" y="0"/>
                </a:lnTo>
                <a:lnTo>
                  <a:pt x="0" y="457199"/>
                </a:lnTo>
                <a:lnTo>
                  <a:pt x="713739" y="457199"/>
                </a:lnTo>
                <a:lnTo>
                  <a:pt x="713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169669" y="4886959"/>
            <a:ext cx="9321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766445" algn="l"/>
              </a:tabLst>
            </a:pPr>
            <a:r>
              <a:rPr sz="2000" spc="5" dirty="0">
                <a:latin typeface="Times New Roman"/>
                <a:cs typeface="Times New Roman"/>
              </a:rPr>
              <a:t>x</a:t>
            </a:r>
            <a:r>
              <a:rPr sz="1725" spc="7" baseline="-24154" dirty="0">
                <a:latin typeface="Times New Roman"/>
                <a:cs typeface="Times New Roman"/>
              </a:rPr>
              <a:t>1	</a:t>
            </a:r>
            <a:r>
              <a:rPr sz="2000" b="1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357120" y="4852670"/>
            <a:ext cx="786130" cy="457200"/>
          </a:xfrm>
          <a:custGeom>
            <a:avLst/>
            <a:gdLst/>
            <a:ahLst/>
            <a:cxnLst/>
            <a:rect l="l" t="t" r="r" b="b"/>
            <a:pathLst>
              <a:path w="786130" h="457200">
                <a:moveTo>
                  <a:pt x="786130" y="0"/>
                </a:moveTo>
                <a:lnTo>
                  <a:pt x="0" y="0"/>
                </a:lnTo>
                <a:lnTo>
                  <a:pt x="0" y="457199"/>
                </a:lnTo>
                <a:lnTo>
                  <a:pt x="786130" y="457199"/>
                </a:lnTo>
                <a:lnTo>
                  <a:pt x="7861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673350" y="4886959"/>
            <a:ext cx="15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143250" y="4852670"/>
            <a:ext cx="999490" cy="457200"/>
          </a:xfrm>
          <a:custGeom>
            <a:avLst/>
            <a:gdLst/>
            <a:ahLst/>
            <a:cxnLst/>
            <a:rect l="l" t="t" r="r" b="b"/>
            <a:pathLst>
              <a:path w="999489" h="457200">
                <a:moveTo>
                  <a:pt x="999489" y="0"/>
                </a:moveTo>
                <a:lnTo>
                  <a:pt x="0" y="0"/>
                </a:lnTo>
                <a:lnTo>
                  <a:pt x="0" y="457199"/>
                </a:lnTo>
                <a:lnTo>
                  <a:pt x="999489" y="457199"/>
                </a:lnTo>
                <a:lnTo>
                  <a:pt x="9994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566159" y="4886959"/>
            <a:ext cx="15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42740" y="4852670"/>
            <a:ext cx="715010" cy="457200"/>
          </a:xfrm>
          <a:custGeom>
            <a:avLst/>
            <a:gdLst/>
            <a:ahLst/>
            <a:cxnLst/>
            <a:rect l="l" t="t" r="r" b="b"/>
            <a:pathLst>
              <a:path w="715010" h="457200">
                <a:moveTo>
                  <a:pt x="715010" y="0"/>
                </a:moveTo>
                <a:lnTo>
                  <a:pt x="0" y="0"/>
                </a:lnTo>
                <a:lnTo>
                  <a:pt x="0" y="457199"/>
                </a:lnTo>
                <a:lnTo>
                  <a:pt x="715010" y="457199"/>
                </a:lnTo>
                <a:lnTo>
                  <a:pt x="7150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423409" y="4886959"/>
            <a:ext cx="15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857750" y="4852670"/>
            <a:ext cx="928369" cy="457200"/>
          </a:xfrm>
          <a:custGeom>
            <a:avLst/>
            <a:gdLst/>
            <a:ahLst/>
            <a:cxnLst/>
            <a:rect l="l" t="t" r="r" b="b"/>
            <a:pathLst>
              <a:path w="928370" h="457200">
                <a:moveTo>
                  <a:pt x="928370" y="0"/>
                </a:moveTo>
                <a:lnTo>
                  <a:pt x="0" y="0"/>
                </a:lnTo>
                <a:lnTo>
                  <a:pt x="0" y="457199"/>
                </a:lnTo>
                <a:lnTo>
                  <a:pt x="928370" y="457199"/>
                </a:lnTo>
                <a:lnTo>
                  <a:pt x="9283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86120" y="4852670"/>
            <a:ext cx="786130" cy="457200"/>
          </a:xfrm>
          <a:custGeom>
            <a:avLst/>
            <a:gdLst/>
            <a:ahLst/>
            <a:cxnLst/>
            <a:rect l="l" t="t" r="r" b="b"/>
            <a:pathLst>
              <a:path w="786129" h="457200">
                <a:moveTo>
                  <a:pt x="786129" y="0"/>
                </a:moveTo>
                <a:lnTo>
                  <a:pt x="0" y="0"/>
                </a:lnTo>
                <a:lnTo>
                  <a:pt x="0" y="457199"/>
                </a:lnTo>
                <a:lnTo>
                  <a:pt x="786129" y="457199"/>
                </a:lnTo>
                <a:lnTo>
                  <a:pt x="7861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72250" y="4852670"/>
            <a:ext cx="928369" cy="457200"/>
          </a:xfrm>
          <a:custGeom>
            <a:avLst/>
            <a:gdLst/>
            <a:ahLst/>
            <a:cxnLst/>
            <a:rect l="l" t="t" r="r" b="b"/>
            <a:pathLst>
              <a:path w="928370" h="457200">
                <a:moveTo>
                  <a:pt x="928370" y="0"/>
                </a:moveTo>
                <a:lnTo>
                  <a:pt x="0" y="0"/>
                </a:lnTo>
                <a:lnTo>
                  <a:pt x="0" y="457199"/>
                </a:lnTo>
                <a:lnTo>
                  <a:pt x="928370" y="457199"/>
                </a:lnTo>
                <a:lnTo>
                  <a:pt x="928370" y="0"/>
                </a:lnTo>
                <a:close/>
              </a:path>
            </a:pathLst>
          </a:custGeom>
          <a:solidFill>
            <a:srgbClr val="D59A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146040" y="4886959"/>
            <a:ext cx="2094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7405" algn="l"/>
                <a:tab pos="1698625" algn="l"/>
              </a:tabLst>
            </a:pPr>
            <a:r>
              <a:rPr sz="2000" b="1" spc="10" dirty="0">
                <a:latin typeface="Times New Roman"/>
                <a:cs typeface="Times New Roman"/>
              </a:rPr>
              <a:t>2</a:t>
            </a:r>
            <a:r>
              <a:rPr sz="2000" b="1" spc="-10" dirty="0">
                <a:latin typeface="Times New Roman"/>
                <a:cs typeface="Times New Roman"/>
              </a:rPr>
              <a:t>/</a:t>
            </a:r>
            <a:r>
              <a:rPr sz="2000" b="1" dirty="0">
                <a:latin typeface="Times New Roman"/>
                <a:cs typeface="Times New Roman"/>
              </a:rPr>
              <a:t>7	-</a:t>
            </a:r>
            <a:r>
              <a:rPr sz="2000" b="1" spc="10" dirty="0">
                <a:latin typeface="Times New Roman"/>
                <a:cs typeface="Times New Roman"/>
              </a:rPr>
              <a:t>3</a:t>
            </a:r>
            <a:r>
              <a:rPr sz="2000" b="1" spc="-10" dirty="0">
                <a:latin typeface="Times New Roman"/>
                <a:cs typeface="Times New Roman"/>
              </a:rPr>
              <a:t>/</a:t>
            </a:r>
            <a:r>
              <a:rPr sz="2000" b="1" dirty="0">
                <a:latin typeface="Times New Roman"/>
                <a:cs typeface="Times New Roman"/>
              </a:rPr>
              <a:t>7	</a:t>
            </a:r>
            <a:r>
              <a:rPr sz="2000" b="1" spc="10" dirty="0">
                <a:latin typeface="Times New Roman"/>
                <a:cs typeface="Times New Roman"/>
              </a:rPr>
              <a:t>2</a:t>
            </a:r>
            <a:r>
              <a:rPr sz="2000" b="1" dirty="0">
                <a:latin typeface="Times New Roman"/>
                <a:cs typeface="Times New Roman"/>
              </a:rPr>
              <a:t>70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500619" y="4852670"/>
            <a:ext cx="1000760" cy="457200"/>
          </a:xfrm>
          <a:custGeom>
            <a:avLst/>
            <a:gdLst/>
            <a:ahLst/>
            <a:cxnLst/>
            <a:rect l="l" t="t" r="r" b="b"/>
            <a:pathLst>
              <a:path w="1000759" h="457200">
                <a:moveTo>
                  <a:pt x="1000759" y="0"/>
                </a:moveTo>
                <a:lnTo>
                  <a:pt x="0" y="0"/>
                </a:lnTo>
                <a:lnTo>
                  <a:pt x="0" y="457199"/>
                </a:lnTo>
                <a:lnTo>
                  <a:pt x="1000759" y="457199"/>
                </a:lnTo>
                <a:lnTo>
                  <a:pt x="10007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99489" y="5309870"/>
            <a:ext cx="643890" cy="457200"/>
          </a:xfrm>
          <a:custGeom>
            <a:avLst/>
            <a:gdLst/>
            <a:ahLst/>
            <a:cxnLst/>
            <a:rect l="l" t="t" r="r" b="b"/>
            <a:pathLst>
              <a:path w="643889" h="457200">
                <a:moveTo>
                  <a:pt x="643890" y="0"/>
                </a:moveTo>
                <a:lnTo>
                  <a:pt x="0" y="0"/>
                </a:lnTo>
                <a:lnTo>
                  <a:pt x="0" y="457199"/>
                </a:lnTo>
                <a:lnTo>
                  <a:pt x="643890" y="457199"/>
                </a:lnTo>
                <a:lnTo>
                  <a:pt x="643890" y="0"/>
                </a:lnTo>
                <a:close/>
              </a:path>
            </a:pathLst>
          </a:custGeom>
          <a:solidFill>
            <a:srgbClr val="66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43379" y="5309870"/>
            <a:ext cx="713740" cy="457200"/>
          </a:xfrm>
          <a:custGeom>
            <a:avLst/>
            <a:gdLst/>
            <a:ahLst/>
            <a:cxnLst/>
            <a:rect l="l" t="t" r="r" b="b"/>
            <a:pathLst>
              <a:path w="713739" h="457200">
                <a:moveTo>
                  <a:pt x="713739" y="0"/>
                </a:moveTo>
                <a:lnTo>
                  <a:pt x="0" y="0"/>
                </a:lnTo>
                <a:lnTo>
                  <a:pt x="0" y="457199"/>
                </a:lnTo>
                <a:lnTo>
                  <a:pt x="713739" y="457199"/>
                </a:lnTo>
                <a:lnTo>
                  <a:pt x="713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57120" y="5309870"/>
            <a:ext cx="786130" cy="457200"/>
          </a:xfrm>
          <a:custGeom>
            <a:avLst/>
            <a:gdLst/>
            <a:ahLst/>
            <a:cxnLst/>
            <a:rect l="l" t="t" r="r" b="b"/>
            <a:pathLst>
              <a:path w="786130" h="457200">
                <a:moveTo>
                  <a:pt x="786130" y="0"/>
                </a:moveTo>
                <a:lnTo>
                  <a:pt x="0" y="0"/>
                </a:lnTo>
                <a:lnTo>
                  <a:pt x="0" y="457199"/>
                </a:lnTo>
                <a:lnTo>
                  <a:pt x="786130" y="457199"/>
                </a:lnTo>
                <a:lnTo>
                  <a:pt x="7861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43250" y="5309870"/>
            <a:ext cx="999490" cy="457200"/>
          </a:xfrm>
          <a:custGeom>
            <a:avLst/>
            <a:gdLst/>
            <a:ahLst/>
            <a:cxnLst/>
            <a:rect l="l" t="t" r="r" b="b"/>
            <a:pathLst>
              <a:path w="999489" h="457200">
                <a:moveTo>
                  <a:pt x="999489" y="0"/>
                </a:moveTo>
                <a:lnTo>
                  <a:pt x="0" y="0"/>
                </a:lnTo>
                <a:lnTo>
                  <a:pt x="0" y="457199"/>
                </a:lnTo>
                <a:lnTo>
                  <a:pt x="999489" y="457199"/>
                </a:lnTo>
                <a:lnTo>
                  <a:pt x="9994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42740" y="5309870"/>
            <a:ext cx="715010" cy="457200"/>
          </a:xfrm>
          <a:custGeom>
            <a:avLst/>
            <a:gdLst/>
            <a:ahLst/>
            <a:cxnLst/>
            <a:rect l="l" t="t" r="r" b="b"/>
            <a:pathLst>
              <a:path w="715010" h="457200">
                <a:moveTo>
                  <a:pt x="715010" y="0"/>
                </a:moveTo>
                <a:lnTo>
                  <a:pt x="0" y="0"/>
                </a:lnTo>
                <a:lnTo>
                  <a:pt x="0" y="457199"/>
                </a:lnTo>
                <a:lnTo>
                  <a:pt x="715010" y="457199"/>
                </a:lnTo>
                <a:lnTo>
                  <a:pt x="7150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857750" y="5309870"/>
            <a:ext cx="928369" cy="457200"/>
          </a:xfrm>
          <a:custGeom>
            <a:avLst/>
            <a:gdLst/>
            <a:ahLst/>
            <a:cxnLst/>
            <a:rect l="l" t="t" r="r" b="b"/>
            <a:pathLst>
              <a:path w="928370" h="457200">
                <a:moveTo>
                  <a:pt x="928370" y="0"/>
                </a:moveTo>
                <a:lnTo>
                  <a:pt x="0" y="0"/>
                </a:lnTo>
                <a:lnTo>
                  <a:pt x="0" y="457199"/>
                </a:lnTo>
                <a:lnTo>
                  <a:pt x="928370" y="457199"/>
                </a:lnTo>
                <a:lnTo>
                  <a:pt x="9283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86120" y="5309870"/>
            <a:ext cx="786130" cy="457200"/>
          </a:xfrm>
          <a:custGeom>
            <a:avLst/>
            <a:gdLst/>
            <a:ahLst/>
            <a:cxnLst/>
            <a:rect l="l" t="t" r="r" b="b"/>
            <a:pathLst>
              <a:path w="786129" h="457200">
                <a:moveTo>
                  <a:pt x="786129" y="0"/>
                </a:moveTo>
                <a:lnTo>
                  <a:pt x="0" y="0"/>
                </a:lnTo>
                <a:lnTo>
                  <a:pt x="0" y="457199"/>
                </a:lnTo>
                <a:lnTo>
                  <a:pt x="786129" y="457199"/>
                </a:lnTo>
                <a:lnTo>
                  <a:pt x="7861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572250" y="5309870"/>
            <a:ext cx="928369" cy="457200"/>
          </a:xfrm>
          <a:custGeom>
            <a:avLst/>
            <a:gdLst/>
            <a:ahLst/>
            <a:cxnLst/>
            <a:rect l="l" t="t" r="r" b="b"/>
            <a:pathLst>
              <a:path w="928370" h="457200">
                <a:moveTo>
                  <a:pt x="928370" y="0"/>
                </a:moveTo>
                <a:lnTo>
                  <a:pt x="0" y="0"/>
                </a:lnTo>
                <a:lnTo>
                  <a:pt x="0" y="457199"/>
                </a:lnTo>
                <a:lnTo>
                  <a:pt x="928370" y="457199"/>
                </a:lnTo>
                <a:lnTo>
                  <a:pt x="928370" y="0"/>
                </a:lnTo>
                <a:close/>
              </a:path>
            </a:pathLst>
          </a:custGeom>
          <a:solidFill>
            <a:srgbClr val="D59A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00619" y="5309870"/>
            <a:ext cx="1000760" cy="457200"/>
          </a:xfrm>
          <a:custGeom>
            <a:avLst/>
            <a:gdLst/>
            <a:ahLst/>
            <a:cxnLst/>
            <a:rect l="l" t="t" r="r" b="b"/>
            <a:pathLst>
              <a:path w="1000759" h="457200">
                <a:moveTo>
                  <a:pt x="1000759" y="0"/>
                </a:moveTo>
                <a:lnTo>
                  <a:pt x="0" y="0"/>
                </a:lnTo>
                <a:lnTo>
                  <a:pt x="0" y="457199"/>
                </a:lnTo>
                <a:lnTo>
                  <a:pt x="1000759" y="457199"/>
                </a:lnTo>
                <a:lnTo>
                  <a:pt x="10007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43379" y="3357879"/>
            <a:ext cx="0" cy="2409190"/>
          </a:xfrm>
          <a:custGeom>
            <a:avLst/>
            <a:gdLst/>
            <a:ahLst/>
            <a:cxnLst/>
            <a:rect l="l" t="t" r="r" b="b"/>
            <a:pathLst>
              <a:path h="2409190">
                <a:moveTo>
                  <a:pt x="0" y="0"/>
                </a:moveTo>
                <a:lnTo>
                  <a:pt x="0" y="240919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357120" y="3357879"/>
            <a:ext cx="0" cy="2409190"/>
          </a:xfrm>
          <a:custGeom>
            <a:avLst/>
            <a:gdLst/>
            <a:ahLst/>
            <a:cxnLst/>
            <a:rect l="l" t="t" r="r" b="b"/>
            <a:pathLst>
              <a:path h="2409190">
                <a:moveTo>
                  <a:pt x="0" y="0"/>
                </a:moveTo>
                <a:lnTo>
                  <a:pt x="0" y="240919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143250" y="3357879"/>
            <a:ext cx="0" cy="2409190"/>
          </a:xfrm>
          <a:custGeom>
            <a:avLst/>
            <a:gdLst/>
            <a:ahLst/>
            <a:cxnLst/>
            <a:rect l="l" t="t" r="r" b="b"/>
            <a:pathLst>
              <a:path h="2409190">
                <a:moveTo>
                  <a:pt x="0" y="0"/>
                </a:moveTo>
                <a:lnTo>
                  <a:pt x="0" y="240919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42740" y="3357879"/>
            <a:ext cx="0" cy="2409190"/>
          </a:xfrm>
          <a:custGeom>
            <a:avLst/>
            <a:gdLst/>
            <a:ahLst/>
            <a:cxnLst/>
            <a:rect l="l" t="t" r="r" b="b"/>
            <a:pathLst>
              <a:path h="2409190">
                <a:moveTo>
                  <a:pt x="0" y="0"/>
                </a:moveTo>
                <a:lnTo>
                  <a:pt x="0" y="240919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857750" y="3357879"/>
            <a:ext cx="0" cy="2409190"/>
          </a:xfrm>
          <a:custGeom>
            <a:avLst/>
            <a:gdLst/>
            <a:ahLst/>
            <a:cxnLst/>
            <a:rect l="l" t="t" r="r" b="b"/>
            <a:pathLst>
              <a:path h="2409190">
                <a:moveTo>
                  <a:pt x="0" y="0"/>
                </a:moveTo>
                <a:lnTo>
                  <a:pt x="0" y="240919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786120" y="3357879"/>
            <a:ext cx="0" cy="2409190"/>
          </a:xfrm>
          <a:custGeom>
            <a:avLst/>
            <a:gdLst/>
            <a:ahLst/>
            <a:cxnLst/>
            <a:rect l="l" t="t" r="r" b="b"/>
            <a:pathLst>
              <a:path h="2409190">
                <a:moveTo>
                  <a:pt x="0" y="0"/>
                </a:moveTo>
                <a:lnTo>
                  <a:pt x="0" y="240919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572250" y="3357879"/>
            <a:ext cx="0" cy="2409190"/>
          </a:xfrm>
          <a:custGeom>
            <a:avLst/>
            <a:gdLst/>
            <a:ahLst/>
            <a:cxnLst/>
            <a:rect l="l" t="t" r="r" b="b"/>
            <a:pathLst>
              <a:path h="2409190">
                <a:moveTo>
                  <a:pt x="0" y="0"/>
                </a:moveTo>
                <a:lnTo>
                  <a:pt x="0" y="240919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500619" y="3357879"/>
            <a:ext cx="0" cy="2409190"/>
          </a:xfrm>
          <a:custGeom>
            <a:avLst/>
            <a:gdLst/>
            <a:ahLst/>
            <a:cxnLst/>
            <a:rect l="l" t="t" r="r" b="b"/>
            <a:pathLst>
              <a:path h="2409190">
                <a:moveTo>
                  <a:pt x="0" y="0"/>
                </a:moveTo>
                <a:lnTo>
                  <a:pt x="0" y="240919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99489" y="3877309"/>
            <a:ext cx="7501890" cy="0"/>
          </a:xfrm>
          <a:custGeom>
            <a:avLst/>
            <a:gdLst/>
            <a:ahLst/>
            <a:cxnLst/>
            <a:rect l="l" t="t" r="r" b="b"/>
            <a:pathLst>
              <a:path w="7501890">
                <a:moveTo>
                  <a:pt x="0" y="0"/>
                </a:moveTo>
                <a:lnTo>
                  <a:pt x="750188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99489" y="4395470"/>
            <a:ext cx="7501890" cy="0"/>
          </a:xfrm>
          <a:custGeom>
            <a:avLst/>
            <a:gdLst/>
            <a:ahLst/>
            <a:cxnLst/>
            <a:rect l="l" t="t" r="r" b="b"/>
            <a:pathLst>
              <a:path w="7501890">
                <a:moveTo>
                  <a:pt x="0" y="0"/>
                </a:moveTo>
                <a:lnTo>
                  <a:pt x="750188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9489" y="4852670"/>
            <a:ext cx="7501890" cy="0"/>
          </a:xfrm>
          <a:custGeom>
            <a:avLst/>
            <a:gdLst/>
            <a:ahLst/>
            <a:cxnLst/>
            <a:rect l="l" t="t" r="r" b="b"/>
            <a:pathLst>
              <a:path w="7501890">
                <a:moveTo>
                  <a:pt x="0" y="0"/>
                </a:moveTo>
                <a:lnTo>
                  <a:pt x="750188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99489" y="5309870"/>
            <a:ext cx="7501890" cy="0"/>
          </a:xfrm>
          <a:custGeom>
            <a:avLst/>
            <a:gdLst/>
            <a:ahLst/>
            <a:cxnLst/>
            <a:rect l="l" t="t" r="r" b="b"/>
            <a:pathLst>
              <a:path w="7501890">
                <a:moveTo>
                  <a:pt x="0" y="0"/>
                </a:moveTo>
                <a:lnTo>
                  <a:pt x="750188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99489" y="3357879"/>
            <a:ext cx="0" cy="2409190"/>
          </a:xfrm>
          <a:custGeom>
            <a:avLst/>
            <a:gdLst/>
            <a:ahLst/>
            <a:cxnLst/>
            <a:rect l="l" t="t" r="r" b="b"/>
            <a:pathLst>
              <a:path h="2409190">
                <a:moveTo>
                  <a:pt x="0" y="0"/>
                </a:moveTo>
                <a:lnTo>
                  <a:pt x="0" y="240919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501380" y="3357879"/>
            <a:ext cx="0" cy="1494790"/>
          </a:xfrm>
          <a:custGeom>
            <a:avLst/>
            <a:gdLst/>
            <a:ahLst/>
            <a:cxnLst/>
            <a:rect l="l" t="t" r="r" b="b"/>
            <a:pathLst>
              <a:path h="1494789">
                <a:moveTo>
                  <a:pt x="0" y="0"/>
                </a:moveTo>
                <a:lnTo>
                  <a:pt x="0" y="1494790"/>
                </a:lnTo>
              </a:path>
            </a:pathLst>
          </a:custGeom>
          <a:ln w="283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501380" y="485267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19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501380" y="530987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199"/>
                </a:lnTo>
              </a:path>
            </a:pathLst>
          </a:custGeom>
          <a:ln w="283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99489" y="3343683"/>
            <a:ext cx="643890" cy="28575"/>
          </a:xfrm>
          <a:custGeom>
            <a:avLst/>
            <a:gdLst/>
            <a:ahLst/>
            <a:cxnLst/>
            <a:rect l="l" t="t" r="r" b="b"/>
            <a:pathLst>
              <a:path w="643889" h="28575">
                <a:moveTo>
                  <a:pt x="0" y="28393"/>
                </a:moveTo>
                <a:lnTo>
                  <a:pt x="643890" y="28393"/>
                </a:lnTo>
                <a:lnTo>
                  <a:pt x="643890" y="0"/>
                </a:lnTo>
                <a:lnTo>
                  <a:pt x="0" y="0"/>
                </a:lnTo>
                <a:lnTo>
                  <a:pt x="0" y="283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643379" y="3357879"/>
            <a:ext cx="4928870" cy="0"/>
          </a:xfrm>
          <a:custGeom>
            <a:avLst/>
            <a:gdLst/>
            <a:ahLst/>
            <a:cxnLst/>
            <a:rect l="l" t="t" r="r" b="b"/>
            <a:pathLst>
              <a:path w="4928870">
                <a:moveTo>
                  <a:pt x="0" y="0"/>
                </a:moveTo>
                <a:lnTo>
                  <a:pt x="492887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572250" y="3357879"/>
            <a:ext cx="1929130" cy="0"/>
          </a:xfrm>
          <a:custGeom>
            <a:avLst/>
            <a:gdLst/>
            <a:ahLst/>
            <a:cxnLst/>
            <a:rect l="l" t="t" r="r" b="b"/>
            <a:pathLst>
              <a:path w="1929129">
                <a:moveTo>
                  <a:pt x="0" y="0"/>
                </a:moveTo>
                <a:lnTo>
                  <a:pt x="1929129" y="0"/>
                </a:lnTo>
              </a:path>
            </a:pathLst>
          </a:custGeom>
          <a:ln w="283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99489" y="5767070"/>
            <a:ext cx="7501890" cy="0"/>
          </a:xfrm>
          <a:custGeom>
            <a:avLst/>
            <a:gdLst/>
            <a:ahLst/>
            <a:cxnLst/>
            <a:rect l="l" t="t" r="r" b="b"/>
            <a:pathLst>
              <a:path w="7501890">
                <a:moveTo>
                  <a:pt x="0" y="0"/>
                </a:moveTo>
                <a:lnTo>
                  <a:pt x="7501889" y="0"/>
                </a:lnTo>
              </a:path>
            </a:pathLst>
          </a:custGeom>
          <a:ln w="283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285490" y="5358129"/>
            <a:ext cx="643890" cy="356870"/>
          </a:xfrm>
          <a:custGeom>
            <a:avLst/>
            <a:gdLst/>
            <a:ahLst/>
            <a:cxnLst/>
            <a:rect l="l" t="t" r="r" b="b"/>
            <a:pathLst>
              <a:path w="643889" h="356870">
                <a:moveTo>
                  <a:pt x="322580" y="356870"/>
                </a:moveTo>
                <a:lnTo>
                  <a:pt x="264689" y="353990"/>
                </a:lnTo>
                <a:lnTo>
                  <a:pt x="210164" y="345685"/>
                </a:lnTo>
                <a:lnTo>
                  <a:pt x="159925" y="332457"/>
                </a:lnTo>
                <a:lnTo>
                  <a:pt x="114892" y="314808"/>
                </a:lnTo>
                <a:lnTo>
                  <a:pt x="75983" y="293239"/>
                </a:lnTo>
                <a:lnTo>
                  <a:pt x="44120" y="268252"/>
                </a:lnTo>
                <a:lnTo>
                  <a:pt x="5208" y="210030"/>
                </a:lnTo>
                <a:lnTo>
                  <a:pt x="0" y="177800"/>
                </a:lnTo>
                <a:lnTo>
                  <a:pt x="5208" y="145947"/>
                </a:lnTo>
                <a:lnTo>
                  <a:pt x="44120" y="88241"/>
                </a:lnTo>
                <a:lnTo>
                  <a:pt x="75983" y="63412"/>
                </a:lnTo>
                <a:lnTo>
                  <a:pt x="114892" y="41950"/>
                </a:lnTo>
                <a:lnTo>
                  <a:pt x="159925" y="24365"/>
                </a:lnTo>
                <a:lnTo>
                  <a:pt x="210164" y="11170"/>
                </a:lnTo>
                <a:lnTo>
                  <a:pt x="264689" y="2877"/>
                </a:lnTo>
                <a:lnTo>
                  <a:pt x="322580" y="0"/>
                </a:lnTo>
                <a:lnTo>
                  <a:pt x="380092" y="2877"/>
                </a:lnTo>
                <a:lnTo>
                  <a:pt x="434322" y="11170"/>
                </a:lnTo>
                <a:lnTo>
                  <a:pt x="484340" y="24365"/>
                </a:lnTo>
                <a:lnTo>
                  <a:pt x="529215" y="41950"/>
                </a:lnTo>
                <a:lnTo>
                  <a:pt x="568017" y="63412"/>
                </a:lnTo>
                <a:lnTo>
                  <a:pt x="599816" y="88241"/>
                </a:lnTo>
                <a:lnTo>
                  <a:pt x="638682" y="145947"/>
                </a:lnTo>
                <a:lnTo>
                  <a:pt x="643889" y="177800"/>
                </a:lnTo>
                <a:lnTo>
                  <a:pt x="638682" y="210030"/>
                </a:lnTo>
                <a:lnTo>
                  <a:pt x="599816" y="268252"/>
                </a:lnTo>
                <a:lnTo>
                  <a:pt x="568017" y="293239"/>
                </a:lnTo>
                <a:lnTo>
                  <a:pt x="529215" y="314808"/>
                </a:lnTo>
                <a:lnTo>
                  <a:pt x="484340" y="332457"/>
                </a:lnTo>
                <a:lnTo>
                  <a:pt x="434322" y="345685"/>
                </a:lnTo>
                <a:lnTo>
                  <a:pt x="380092" y="353990"/>
                </a:lnTo>
                <a:lnTo>
                  <a:pt x="322580" y="356870"/>
                </a:lnTo>
                <a:close/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1080769" y="5344159"/>
            <a:ext cx="6172200" cy="1082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00"/>
              </a:spcBef>
              <a:tabLst>
                <a:tab pos="855344" algn="l"/>
                <a:tab pos="1604645" algn="l"/>
                <a:tab pos="2497455" algn="l"/>
                <a:tab pos="3354704" algn="l"/>
                <a:tab pos="4035425" algn="l"/>
                <a:tab pos="4934585" algn="l"/>
                <a:tab pos="5827395" algn="l"/>
              </a:tabLst>
            </a:pPr>
            <a:r>
              <a:rPr sz="2000" b="1" spc="5" dirty="0">
                <a:solidFill>
                  <a:srgbClr val="FFFF00"/>
                </a:solidFill>
                <a:latin typeface="Times New Roman"/>
                <a:cs typeface="Times New Roman"/>
              </a:rPr>
              <a:t>x</a:t>
            </a:r>
            <a:r>
              <a:rPr sz="1725" b="1" spc="7" baseline="-24154" dirty="0">
                <a:solidFill>
                  <a:srgbClr val="FFFF00"/>
                </a:solidFill>
                <a:latin typeface="Times New Roman"/>
                <a:cs typeface="Times New Roman"/>
              </a:rPr>
              <a:t>2	</a:t>
            </a:r>
            <a:r>
              <a:rPr sz="2000" b="1" dirty="0">
                <a:latin typeface="Times New Roman"/>
                <a:cs typeface="Times New Roman"/>
              </a:rPr>
              <a:t>0	0	1	0	-1/7	5/7	</a:t>
            </a:r>
            <a:r>
              <a:rPr sz="2000" b="1" spc="5" dirty="0">
                <a:latin typeface="Times New Roman"/>
                <a:cs typeface="Times New Roman"/>
              </a:rPr>
              <a:t>75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Times New Roman"/>
              <a:cs typeface="Times New Roman"/>
            </a:endParaRPr>
          </a:p>
          <a:p>
            <a:pPr marL="9017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Optimal Solution is : </a:t>
            </a:r>
            <a:r>
              <a:rPr sz="2400" b="1" spc="-5" dirty="0">
                <a:latin typeface="Times New Roman"/>
                <a:cs typeface="Times New Roman"/>
              </a:rPr>
              <a:t>x</a:t>
            </a:r>
            <a:r>
              <a:rPr sz="2100" b="1" spc="-7" baseline="-23809" dirty="0">
                <a:latin typeface="Times New Roman"/>
                <a:cs typeface="Times New Roman"/>
              </a:rPr>
              <a:t>1</a:t>
            </a:r>
            <a:r>
              <a:rPr sz="2400" b="1" spc="-5" dirty="0">
                <a:latin typeface="Times New Roman"/>
                <a:cs typeface="Times New Roman"/>
              </a:rPr>
              <a:t>= </a:t>
            </a:r>
            <a:r>
              <a:rPr sz="2400" b="1" dirty="0">
                <a:latin typeface="Times New Roman"/>
                <a:cs typeface="Times New Roman"/>
              </a:rPr>
              <a:t>270, </a:t>
            </a:r>
            <a:r>
              <a:rPr sz="2400" b="1" spc="-5" dirty="0">
                <a:latin typeface="Times New Roman"/>
                <a:cs typeface="Times New Roman"/>
              </a:rPr>
              <a:t>x</a:t>
            </a:r>
            <a:r>
              <a:rPr sz="2100" b="1" spc="-7" baseline="-23809" dirty="0">
                <a:latin typeface="Times New Roman"/>
                <a:cs typeface="Times New Roman"/>
              </a:rPr>
              <a:t>2</a:t>
            </a:r>
            <a:r>
              <a:rPr sz="2400" b="1" spc="-5" dirty="0">
                <a:latin typeface="Times New Roman"/>
                <a:cs typeface="Times New Roman"/>
              </a:rPr>
              <a:t>= </a:t>
            </a:r>
            <a:r>
              <a:rPr sz="2400" b="1" dirty="0">
                <a:latin typeface="Times New Roman"/>
                <a:cs typeface="Times New Roman"/>
              </a:rPr>
              <a:t>75, </a:t>
            </a:r>
            <a:r>
              <a:rPr sz="2400" b="1" spc="-5" dirty="0">
                <a:latin typeface="Times New Roman"/>
                <a:cs typeface="Times New Roman"/>
              </a:rPr>
              <a:t>Z=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4335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658609" y="5008879"/>
            <a:ext cx="128270" cy="127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499869" y="5072379"/>
            <a:ext cx="5184140" cy="0"/>
          </a:xfrm>
          <a:custGeom>
            <a:avLst/>
            <a:gdLst/>
            <a:ahLst/>
            <a:cxnLst/>
            <a:rect l="l" t="t" r="r" b="b"/>
            <a:pathLst>
              <a:path w="5184140">
                <a:moveTo>
                  <a:pt x="0" y="0"/>
                </a:moveTo>
                <a:lnTo>
                  <a:pt x="5184139" y="0"/>
                </a:lnTo>
              </a:path>
            </a:pathLst>
          </a:custGeom>
          <a:ln w="2793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658609" y="5507990"/>
            <a:ext cx="128270" cy="128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499869" y="5572125"/>
            <a:ext cx="5184140" cy="0"/>
          </a:xfrm>
          <a:custGeom>
            <a:avLst/>
            <a:gdLst/>
            <a:ahLst/>
            <a:cxnLst/>
            <a:rect l="l" t="t" r="r" b="b"/>
            <a:pathLst>
              <a:path w="5184140">
                <a:moveTo>
                  <a:pt x="0" y="0"/>
                </a:moveTo>
                <a:lnTo>
                  <a:pt x="5184139" y="0"/>
                </a:lnTo>
              </a:path>
            </a:pathLst>
          </a:custGeom>
          <a:ln w="292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87490" y="4079240"/>
            <a:ext cx="127000" cy="1282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28750" y="4143375"/>
            <a:ext cx="5184140" cy="0"/>
          </a:xfrm>
          <a:custGeom>
            <a:avLst/>
            <a:gdLst/>
            <a:ahLst/>
            <a:cxnLst/>
            <a:rect l="l" t="t" r="r" b="b"/>
            <a:pathLst>
              <a:path w="5184140">
                <a:moveTo>
                  <a:pt x="0" y="0"/>
                </a:moveTo>
                <a:lnTo>
                  <a:pt x="5184140" y="0"/>
                </a:lnTo>
              </a:path>
            </a:pathLst>
          </a:custGeom>
          <a:ln w="2921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5539" y="795020"/>
            <a:ext cx="201231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472300"/>
                </a:solidFill>
              </a:rPr>
              <a:t>Example</a:t>
            </a:r>
            <a:endParaRPr sz="4400"/>
          </a:p>
        </p:txBody>
      </p:sp>
      <p:sp>
        <p:nvSpPr>
          <p:cNvPr id="6" name="object 6"/>
          <p:cNvSpPr/>
          <p:nvPr/>
        </p:nvSpPr>
        <p:spPr>
          <a:xfrm>
            <a:off x="4906009" y="4532629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>
                <a:moveTo>
                  <a:pt x="0" y="0"/>
                </a:moveTo>
                <a:lnTo>
                  <a:pt x="199390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90770" y="451739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>
                <a:moveTo>
                  <a:pt x="0" y="0"/>
                </a:moveTo>
                <a:lnTo>
                  <a:pt x="19939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17109" y="510794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>
                <a:moveTo>
                  <a:pt x="0" y="0"/>
                </a:moveTo>
                <a:lnTo>
                  <a:pt x="199390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01870" y="509270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>
                <a:moveTo>
                  <a:pt x="0" y="0"/>
                </a:moveTo>
                <a:lnTo>
                  <a:pt x="19939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47309" y="5681979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>
                <a:moveTo>
                  <a:pt x="0" y="0"/>
                </a:moveTo>
                <a:lnTo>
                  <a:pt x="199390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32070" y="566674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>
                <a:moveTo>
                  <a:pt x="0" y="0"/>
                </a:moveTo>
                <a:lnTo>
                  <a:pt x="19939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86710" y="2396490"/>
            <a:ext cx="3302000" cy="3897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Times New Roman"/>
                <a:cs typeface="Times New Roman"/>
              </a:rPr>
              <a:t>Max. </a:t>
            </a:r>
            <a:r>
              <a:rPr sz="2800" dirty="0">
                <a:latin typeface="Times New Roman"/>
                <a:cs typeface="Times New Roman"/>
              </a:rPr>
              <a:t>Z =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3x</a:t>
            </a:r>
            <a:r>
              <a:rPr sz="2400" baseline="-24305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+5x</a:t>
            </a:r>
            <a:r>
              <a:rPr sz="2400" baseline="-24305" dirty="0">
                <a:latin typeface="Times New Roman"/>
                <a:cs typeface="Times New Roman"/>
              </a:rPr>
              <a:t>2</a:t>
            </a:r>
            <a:r>
              <a:rPr sz="2800" dirty="0">
                <a:latin typeface="Times New Roman"/>
                <a:cs typeface="Times New Roman"/>
              </a:rPr>
              <a:t>+4x</a:t>
            </a:r>
            <a:r>
              <a:rPr sz="2400" baseline="-24305" dirty="0">
                <a:latin typeface="Times New Roman"/>
                <a:cs typeface="Times New Roman"/>
              </a:rPr>
              <a:t>3</a:t>
            </a:r>
          </a:p>
          <a:p>
            <a:pPr marL="635" algn="ctr">
              <a:lnSpc>
                <a:spcPct val="100000"/>
              </a:lnSpc>
              <a:spcBef>
                <a:spcPts val="3060"/>
              </a:spcBef>
            </a:pPr>
            <a:r>
              <a:rPr sz="1600" spc="5" dirty="0">
                <a:latin typeface="Times New Roman"/>
                <a:cs typeface="Times New Roman"/>
              </a:rPr>
              <a:t>Subject to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10" dirty="0">
                <a:latin typeface="Times New Roman"/>
                <a:cs typeface="Times New Roman"/>
              </a:rPr>
              <a:t>constraints:</a:t>
            </a: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080"/>
              </a:spcBef>
            </a:pPr>
            <a:r>
              <a:rPr sz="2800" dirty="0">
                <a:latin typeface="Times New Roman"/>
                <a:cs typeface="Times New Roman"/>
              </a:rPr>
              <a:t>2x</a:t>
            </a:r>
            <a:r>
              <a:rPr sz="2400" baseline="-24305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+3x</a:t>
            </a:r>
            <a:r>
              <a:rPr sz="2400" baseline="-24305" dirty="0">
                <a:latin typeface="Times New Roman"/>
                <a:cs typeface="Times New Roman"/>
              </a:rPr>
              <a:t>2 </a:t>
            </a:r>
            <a:r>
              <a:rPr sz="2800" dirty="0">
                <a:latin typeface="Times New Roman"/>
                <a:cs typeface="Times New Roman"/>
              </a:rPr>
              <a:t>&lt;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8</a:t>
            </a:r>
          </a:p>
          <a:p>
            <a:pPr marL="1270" algn="ctr">
              <a:lnSpc>
                <a:spcPct val="100000"/>
              </a:lnSpc>
              <a:spcBef>
                <a:spcPts val="1170"/>
              </a:spcBef>
            </a:pPr>
            <a:r>
              <a:rPr sz="2800" spc="5" dirty="0">
                <a:latin typeface="Times New Roman"/>
                <a:cs typeface="Times New Roman"/>
              </a:rPr>
              <a:t>2x</a:t>
            </a:r>
            <a:r>
              <a:rPr sz="2400" spc="7" baseline="-24305" dirty="0">
                <a:latin typeface="Times New Roman"/>
                <a:cs typeface="Times New Roman"/>
              </a:rPr>
              <a:t>2</a:t>
            </a:r>
            <a:r>
              <a:rPr sz="2800" spc="5" dirty="0">
                <a:latin typeface="Times New Roman"/>
                <a:cs typeface="Times New Roman"/>
              </a:rPr>
              <a:t>+5x</a:t>
            </a:r>
            <a:r>
              <a:rPr sz="2400" spc="7" baseline="-24305" dirty="0">
                <a:latin typeface="Times New Roman"/>
                <a:cs typeface="Times New Roman"/>
              </a:rPr>
              <a:t>3 </a:t>
            </a:r>
            <a:r>
              <a:rPr sz="2800" dirty="0">
                <a:latin typeface="Times New Roman"/>
                <a:cs typeface="Times New Roman"/>
              </a:rPr>
              <a:t>&lt;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10</a:t>
            </a:r>
            <a:endParaRPr sz="2800" dirty="0">
              <a:latin typeface="Times New Roman"/>
              <a:cs typeface="Times New Roman"/>
            </a:endParaRPr>
          </a:p>
          <a:p>
            <a:pPr marL="412750" marR="405765" algn="ctr">
              <a:lnSpc>
                <a:spcPct val="134500"/>
              </a:lnSpc>
            </a:pPr>
            <a:r>
              <a:rPr sz="2800" dirty="0">
                <a:latin typeface="Times New Roman"/>
                <a:cs typeface="Times New Roman"/>
              </a:rPr>
              <a:t>3x</a:t>
            </a:r>
            <a:r>
              <a:rPr sz="2400" baseline="-24305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+2x</a:t>
            </a:r>
            <a:r>
              <a:rPr sz="2400" baseline="-24305" dirty="0">
                <a:latin typeface="Times New Roman"/>
                <a:cs typeface="Times New Roman"/>
              </a:rPr>
              <a:t>2</a:t>
            </a:r>
            <a:r>
              <a:rPr sz="2800" dirty="0">
                <a:latin typeface="Times New Roman"/>
                <a:cs typeface="Times New Roman"/>
              </a:rPr>
              <a:t>+4x</a:t>
            </a:r>
            <a:r>
              <a:rPr sz="2400" baseline="-24305" dirty="0">
                <a:latin typeface="Times New Roman"/>
                <a:cs typeface="Times New Roman"/>
              </a:rPr>
              <a:t>3</a:t>
            </a:r>
            <a:r>
              <a:rPr sz="2400" spc="-7" baseline="-2430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&lt;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15  </a:t>
            </a:r>
            <a:r>
              <a:rPr sz="2800" spc="5" dirty="0">
                <a:latin typeface="Times New Roman"/>
                <a:cs typeface="Times New Roman"/>
              </a:rPr>
              <a:t>x</a:t>
            </a:r>
            <a:r>
              <a:rPr sz="2400" spc="7" baseline="-24305" dirty="0">
                <a:latin typeface="Times New Roman"/>
                <a:cs typeface="Times New Roman"/>
              </a:rPr>
              <a:t>1</a:t>
            </a:r>
            <a:r>
              <a:rPr sz="2800" spc="5" dirty="0">
                <a:latin typeface="Times New Roman"/>
                <a:cs typeface="Times New Roman"/>
              </a:rPr>
              <a:t>, x</a:t>
            </a:r>
            <a:r>
              <a:rPr sz="2400" spc="7" baseline="-24305" dirty="0">
                <a:latin typeface="Times New Roman"/>
                <a:cs typeface="Times New Roman"/>
              </a:rPr>
              <a:t>2</a:t>
            </a:r>
            <a:r>
              <a:rPr sz="2800" spc="5" dirty="0">
                <a:latin typeface="Times New Roman"/>
                <a:cs typeface="Times New Roman"/>
              </a:rPr>
              <a:t>, x</a:t>
            </a:r>
            <a:r>
              <a:rPr sz="2400" spc="7" baseline="-24305" dirty="0">
                <a:latin typeface="Times New Roman"/>
                <a:cs typeface="Times New Roman"/>
              </a:rPr>
              <a:t>3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&gt;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723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5539" y="914400"/>
            <a:ext cx="21405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B45A00"/>
                </a:solidFill>
                <a:latin typeface="Times New Roman"/>
                <a:cs typeface="Times New Roman"/>
              </a:rPr>
              <a:t>E</a:t>
            </a:r>
            <a:r>
              <a:rPr sz="4400" b="1" spc="5" dirty="0">
                <a:solidFill>
                  <a:srgbClr val="B45A00"/>
                </a:solidFill>
                <a:latin typeface="Times New Roman"/>
                <a:cs typeface="Times New Roman"/>
              </a:rPr>
              <a:t>x</a:t>
            </a:r>
            <a:r>
              <a:rPr sz="4400" b="1" dirty="0">
                <a:solidFill>
                  <a:srgbClr val="B45A00"/>
                </a:solidFill>
                <a:latin typeface="Times New Roman"/>
                <a:cs typeface="Times New Roman"/>
              </a:rPr>
              <a:t>a</a:t>
            </a:r>
            <a:r>
              <a:rPr sz="4400" b="1" spc="10" dirty="0">
                <a:solidFill>
                  <a:srgbClr val="B45A00"/>
                </a:solidFill>
                <a:latin typeface="Times New Roman"/>
                <a:cs typeface="Times New Roman"/>
              </a:rPr>
              <a:t>m</a:t>
            </a:r>
            <a:r>
              <a:rPr sz="4400" b="1" spc="-10" dirty="0">
                <a:solidFill>
                  <a:srgbClr val="B45A00"/>
                </a:solidFill>
                <a:latin typeface="Times New Roman"/>
                <a:cs typeface="Times New Roman"/>
              </a:rPr>
              <a:t>p</a:t>
            </a:r>
            <a:r>
              <a:rPr sz="4400" b="1" spc="5" dirty="0">
                <a:solidFill>
                  <a:srgbClr val="B45A00"/>
                </a:solidFill>
                <a:latin typeface="Times New Roman"/>
                <a:cs typeface="Times New Roman"/>
              </a:rPr>
              <a:t>l</a:t>
            </a:r>
            <a:r>
              <a:rPr sz="4400" b="1" dirty="0">
                <a:solidFill>
                  <a:srgbClr val="B45A00"/>
                </a:solidFill>
                <a:latin typeface="Times New Roman"/>
                <a:cs typeface="Times New Roman"/>
              </a:rPr>
              <a:t>e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8410" y="1962150"/>
            <a:ext cx="3860165" cy="138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Max. Z =</a:t>
            </a:r>
            <a:r>
              <a:rPr sz="3600" b="1" spc="-70" dirty="0">
                <a:latin typeface="Times New Roman"/>
                <a:cs typeface="Times New Roman"/>
              </a:rPr>
              <a:t> </a:t>
            </a:r>
            <a:r>
              <a:rPr sz="3600" b="1" spc="-5" dirty="0">
                <a:latin typeface="Times New Roman"/>
                <a:cs typeface="Times New Roman"/>
              </a:rPr>
              <a:t>13x</a:t>
            </a:r>
            <a:r>
              <a:rPr sz="3150" b="1" spc="-7" baseline="-23809" dirty="0">
                <a:latin typeface="Times New Roman"/>
                <a:cs typeface="Times New Roman"/>
              </a:rPr>
              <a:t>1</a:t>
            </a:r>
            <a:r>
              <a:rPr sz="3600" b="1" spc="-5" dirty="0">
                <a:latin typeface="Times New Roman"/>
                <a:cs typeface="Times New Roman"/>
              </a:rPr>
              <a:t>+11x</a:t>
            </a:r>
            <a:r>
              <a:rPr sz="3150" b="1" spc="-7" baseline="-23809" dirty="0">
                <a:latin typeface="Times New Roman"/>
                <a:cs typeface="Times New Roman"/>
              </a:rPr>
              <a:t>2</a:t>
            </a:r>
            <a:endParaRPr sz="3150" baseline="-23809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3890"/>
              </a:spcBef>
            </a:pPr>
            <a:r>
              <a:rPr sz="2100" b="1" spc="-10" dirty="0">
                <a:latin typeface="Times New Roman"/>
                <a:cs typeface="Times New Roman"/>
              </a:rPr>
              <a:t>Subject </a:t>
            </a:r>
            <a:r>
              <a:rPr sz="2100" b="1" spc="-5" dirty="0">
                <a:latin typeface="Times New Roman"/>
                <a:cs typeface="Times New Roman"/>
              </a:rPr>
              <a:t>to </a:t>
            </a:r>
            <a:r>
              <a:rPr sz="2100" b="1" spc="-10" dirty="0">
                <a:latin typeface="Times New Roman"/>
                <a:cs typeface="Times New Roman"/>
              </a:rPr>
              <a:t>constraints: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07079" y="4705350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>
                <a:moveTo>
                  <a:pt x="0" y="0"/>
                </a:moveTo>
                <a:lnTo>
                  <a:pt x="261620" y="0"/>
                </a:lnTo>
              </a:path>
            </a:pathLst>
          </a:custGeom>
          <a:ln w="2540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86759" y="4685029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>
                <a:moveTo>
                  <a:pt x="0" y="0"/>
                </a:moveTo>
                <a:lnTo>
                  <a:pt x="26162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41170" y="4177029"/>
            <a:ext cx="2874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Times New Roman"/>
                <a:cs typeface="Times New Roman"/>
              </a:rPr>
              <a:t>4x</a:t>
            </a:r>
            <a:r>
              <a:rPr sz="3150" b="1" spc="-7" baseline="-23809" dirty="0">
                <a:latin typeface="Times New Roman"/>
                <a:cs typeface="Times New Roman"/>
              </a:rPr>
              <a:t>1</a:t>
            </a:r>
            <a:r>
              <a:rPr sz="3600" b="1" spc="-5" dirty="0">
                <a:latin typeface="Times New Roman"/>
                <a:cs typeface="Times New Roman"/>
              </a:rPr>
              <a:t>+5x</a:t>
            </a:r>
            <a:r>
              <a:rPr sz="3150" b="1" spc="-7" baseline="-23809" dirty="0">
                <a:latin typeface="Times New Roman"/>
                <a:cs typeface="Times New Roman"/>
              </a:rPr>
              <a:t>2 </a:t>
            </a:r>
            <a:r>
              <a:rPr sz="3600" b="1" dirty="0">
                <a:latin typeface="Times New Roman"/>
                <a:cs typeface="Times New Roman"/>
              </a:rPr>
              <a:t>&lt;</a:t>
            </a:r>
            <a:r>
              <a:rPr sz="3600" b="1" spc="-6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1500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07079" y="5444490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>
                <a:moveTo>
                  <a:pt x="0" y="0"/>
                </a:moveTo>
                <a:lnTo>
                  <a:pt x="261620" y="0"/>
                </a:lnTo>
              </a:path>
            </a:pathLst>
          </a:custGeom>
          <a:ln w="2540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86759" y="5424170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>
                <a:moveTo>
                  <a:pt x="0" y="0"/>
                </a:moveTo>
                <a:lnTo>
                  <a:pt x="26162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41170" y="4916170"/>
            <a:ext cx="2874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Times New Roman"/>
                <a:cs typeface="Times New Roman"/>
              </a:rPr>
              <a:t>5x</a:t>
            </a:r>
            <a:r>
              <a:rPr sz="3150" b="1" spc="-7" baseline="-23809" dirty="0">
                <a:latin typeface="Times New Roman"/>
                <a:cs typeface="Times New Roman"/>
              </a:rPr>
              <a:t>1</a:t>
            </a:r>
            <a:r>
              <a:rPr sz="3600" b="1" spc="-5" dirty="0">
                <a:latin typeface="Times New Roman"/>
                <a:cs typeface="Times New Roman"/>
              </a:rPr>
              <a:t>+3x</a:t>
            </a:r>
            <a:r>
              <a:rPr sz="3150" b="1" spc="-7" baseline="-23809" dirty="0">
                <a:latin typeface="Times New Roman"/>
                <a:cs typeface="Times New Roman"/>
              </a:rPr>
              <a:t>2 </a:t>
            </a:r>
            <a:r>
              <a:rPr sz="3600" b="1" dirty="0">
                <a:latin typeface="Times New Roman"/>
                <a:cs typeface="Times New Roman"/>
              </a:rPr>
              <a:t>&lt;</a:t>
            </a:r>
            <a:r>
              <a:rPr sz="3600" b="1" spc="-6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1575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07079" y="6182359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>
                <a:moveTo>
                  <a:pt x="0" y="0"/>
                </a:moveTo>
                <a:lnTo>
                  <a:pt x="261620" y="0"/>
                </a:lnTo>
              </a:path>
            </a:pathLst>
          </a:custGeom>
          <a:ln w="2540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86759" y="6162040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>
                <a:moveTo>
                  <a:pt x="0" y="0"/>
                </a:moveTo>
                <a:lnTo>
                  <a:pt x="26162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57070" y="5464809"/>
            <a:ext cx="2442210" cy="1476045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90"/>
              </a:spcBef>
            </a:pPr>
            <a:r>
              <a:rPr sz="3600" b="1" spc="-5" dirty="0">
                <a:latin typeface="Times New Roman"/>
                <a:cs typeface="Times New Roman"/>
              </a:rPr>
              <a:t>x</a:t>
            </a:r>
            <a:r>
              <a:rPr sz="3150" b="1" spc="-7" baseline="-23809" dirty="0">
                <a:latin typeface="Times New Roman"/>
                <a:cs typeface="Times New Roman"/>
              </a:rPr>
              <a:t>1</a:t>
            </a:r>
            <a:r>
              <a:rPr sz="3600" b="1" spc="-5" dirty="0">
                <a:latin typeface="Times New Roman"/>
                <a:cs typeface="Times New Roman"/>
              </a:rPr>
              <a:t>+2x</a:t>
            </a:r>
            <a:r>
              <a:rPr sz="3150" b="1" spc="-7" baseline="-23809" dirty="0">
                <a:latin typeface="Times New Roman"/>
                <a:cs typeface="Times New Roman"/>
              </a:rPr>
              <a:t>2 </a:t>
            </a:r>
            <a:r>
              <a:rPr sz="3600" b="1" dirty="0">
                <a:latin typeface="Times New Roman"/>
                <a:cs typeface="Times New Roman"/>
              </a:rPr>
              <a:t>&lt;</a:t>
            </a:r>
            <a:r>
              <a:rPr sz="3600" b="1" spc="-6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Times New Roman"/>
                <a:cs typeface="Times New Roman"/>
              </a:rPr>
              <a:t>420</a:t>
            </a:r>
            <a:endParaRPr sz="3600" dirty="0">
              <a:latin typeface="Times New Roman"/>
              <a:cs typeface="Times New Roman"/>
            </a:endParaRPr>
          </a:p>
          <a:p>
            <a:pPr marL="128905" marR="121285" indent="163830">
              <a:lnSpc>
                <a:spcPts val="5170"/>
              </a:lnSpc>
              <a:spcBef>
                <a:spcPts val="384"/>
              </a:spcBef>
            </a:pPr>
            <a:r>
              <a:rPr lang="en-US" sz="3600" b="1" dirty="0">
                <a:latin typeface="Times New Roman"/>
                <a:cs typeface="Times New Roman"/>
              </a:rPr>
              <a:t>x</a:t>
            </a:r>
            <a:r>
              <a:rPr lang="en-US" sz="3200" b="1" baseline="-24024" dirty="0">
                <a:latin typeface="Times New Roman"/>
                <a:cs typeface="Times New Roman"/>
              </a:rPr>
              <a:t>1</a:t>
            </a:r>
            <a:r>
              <a:rPr lang="en-US" sz="3600" b="1" dirty="0">
                <a:latin typeface="Times New Roman"/>
                <a:cs typeface="Times New Roman"/>
              </a:rPr>
              <a:t>, </a:t>
            </a:r>
            <a:r>
              <a:rPr lang="en-US" sz="3600" b="1" dirty="0" smtClean="0">
                <a:latin typeface="Times New Roman"/>
                <a:cs typeface="Times New Roman"/>
              </a:rPr>
              <a:t>x</a:t>
            </a:r>
            <a:r>
              <a:rPr lang="en-US" sz="3200" b="1" baseline="-24024" dirty="0" smtClean="0">
                <a:latin typeface="Times New Roman"/>
                <a:cs typeface="Times New Roman"/>
              </a:rPr>
              <a:t>2</a:t>
            </a:r>
            <a:r>
              <a:rPr lang="en-US" sz="3600" b="1" dirty="0">
                <a:latin typeface="Times New Roman"/>
                <a:cs typeface="Times New Roman"/>
              </a:rPr>
              <a:t> </a:t>
            </a:r>
            <a:r>
              <a:rPr lang="en-US" sz="3600" b="1" u="heavy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&gt;</a:t>
            </a:r>
            <a:r>
              <a:rPr lang="en-US" sz="3600" b="1" spc="-60" dirty="0" smtClean="0">
                <a:latin typeface="Times New Roman"/>
                <a:cs typeface="Times New Roman"/>
              </a:rPr>
              <a:t> </a:t>
            </a:r>
            <a:r>
              <a:rPr lang="en-US" sz="3600" b="1" dirty="0">
                <a:latin typeface="Times New Roman"/>
                <a:cs typeface="Times New Roman"/>
              </a:rPr>
              <a:t>0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5539" y="795020"/>
            <a:ext cx="16744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472300"/>
                </a:solidFill>
              </a:rPr>
              <a:t>C</a:t>
            </a:r>
            <a:r>
              <a:rPr sz="4400" spc="5" dirty="0">
                <a:solidFill>
                  <a:srgbClr val="472300"/>
                </a:solidFill>
              </a:rPr>
              <a:t>o</a:t>
            </a:r>
            <a:r>
              <a:rPr sz="4400" dirty="0">
                <a:solidFill>
                  <a:srgbClr val="472300"/>
                </a:solidFill>
              </a:rPr>
              <a:t>n</a:t>
            </a:r>
            <a:r>
              <a:rPr sz="4400" spc="10" dirty="0">
                <a:solidFill>
                  <a:srgbClr val="472300"/>
                </a:solidFill>
              </a:rPr>
              <a:t>t</a:t>
            </a:r>
            <a:r>
              <a:rPr sz="4400" dirty="0">
                <a:solidFill>
                  <a:srgbClr val="472300"/>
                </a:solidFill>
              </a:rPr>
              <a:t>…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924560" y="1736090"/>
            <a:ext cx="5433695" cy="324866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0"/>
              </a:spcBef>
            </a:pPr>
            <a:r>
              <a:rPr sz="2400" dirty="0">
                <a:latin typeface="Times New Roman"/>
                <a:cs typeface="Times New Roman"/>
              </a:rPr>
              <a:t>Let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100" spc="-7" baseline="-23809" dirty="0">
                <a:latin typeface="Times New Roman"/>
                <a:cs typeface="Times New Roman"/>
              </a:rPr>
              <a:t>1</a:t>
            </a:r>
            <a:r>
              <a:rPr sz="2400" spc="-5" dirty="0">
                <a:latin typeface="Times New Roman"/>
                <a:cs typeface="Times New Roman"/>
              </a:rPr>
              <a:t>, S</a:t>
            </a:r>
            <a:r>
              <a:rPr sz="2100" spc="-7" baseline="-23809" dirty="0">
                <a:latin typeface="Times New Roman"/>
                <a:cs typeface="Times New Roman"/>
              </a:rPr>
              <a:t>2</a:t>
            </a:r>
            <a:r>
              <a:rPr sz="2400" spc="-5" dirty="0">
                <a:latin typeface="Times New Roman"/>
                <a:cs typeface="Times New Roman"/>
              </a:rPr>
              <a:t>, S</a:t>
            </a:r>
            <a:r>
              <a:rPr sz="2100" spc="-7" baseline="-23809" dirty="0">
                <a:latin typeface="Times New Roman"/>
                <a:cs typeface="Times New Roman"/>
              </a:rPr>
              <a:t>3 </a:t>
            </a:r>
            <a:r>
              <a:rPr sz="2400" spc="-5" dirty="0">
                <a:latin typeface="Times New Roman"/>
                <a:cs typeface="Times New Roman"/>
              </a:rPr>
              <a:t>be </a:t>
            </a:r>
            <a:r>
              <a:rPr sz="2400" dirty="0">
                <a:latin typeface="Times New Roman"/>
                <a:cs typeface="Times New Roman"/>
              </a:rPr>
              <a:t>the three slack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variables.</a:t>
            </a:r>
            <a:endParaRPr sz="2400">
              <a:latin typeface="Times New Roman"/>
              <a:cs typeface="Times New Roman"/>
            </a:endParaRPr>
          </a:p>
          <a:p>
            <a:pPr marL="2707640">
              <a:lnSpc>
                <a:spcPct val="100000"/>
              </a:lnSpc>
              <a:spcBef>
                <a:spcPts val="1000"/>
              </a:spcBef>
            </a:pPr>
            <a:r>
              <a:rPr sz="2400" dirty="0">
                <a:latin typeface="Times New Roman"/>
                <a:cs typeface="Times New Roman"/>
              </a:rPr>
              <a:t>Modified form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is:</a:t>
            </a:r>
            <a:endParaRPr sz="2400">
              <a:latin typeface="Times New Roman"/>
              <a:cs typeface="Times New Roman"/>
            </a:endParaRPr>
          </a:p>
          <a:p>
            <a:pPr marR="377190" algn="r">
              <a:lnSpc>
                <a:spcPct val="100000"/>
              </a:lnSpc>
              <a:spcBef>
                <a:spcPts val="690"/>
              </a:spcBef>
            </a:pPr>
            <a:r>
              <a:rPr sz="2800" dirty="0">
                <a:latin typeface="Times New Roman"/>
                <a:cs typeface="Times New Roman"/>
              </a:rPr>
              <a:t>Z - </a:t>
            </a:r>
            <a:r>
              <a:rPr sz="2800" spc="5" dirty="0">
                <a:latin typeface="Times New Roman"/>
                <a:cs typeface="Times New Roman"/>
              </a:rPr>
              <a:t>3x</a:t>
            </a:r>
            <a:r>
              <a:rPr sz="2400" spc="7" baseline="-24305" dirty="0">
                <a:latin typeface="Times New Roman"/>
                <a:cs typeface="Times New Roman"/>
              </a:rPr>
              <a:t>1</a:t>
            </a:r>
            <a:r>
              <a:rPr sz="2800" spc="5" dirty="0">
                <a:latin typeface="Times New Roman"/>
                <a:cs typeface="Times New Roman"/>
              </a:rPr>
              <a:t>-5x</a:t>
            </a:r>
            <a:r>
              <a:rPr sz="2400" spc="7" baseline="-24305" dirty="0">
                <a:latin typeface="Times New Roman"/>
                <a:cs typeface="Times New Roman"/>
              </a:rPr>
              <a:t>2</a:t>
            </a:r>
            <a:r>
              <a:rPr sz="2800" spc="5" dirty="0">
                <a:latin typeface="Times New Roman"/>
                <a:cs typeface="Times New Roman"/>
              </a:rPr>
              <a:t>-4x</a:t>
            </a:r>
            <a:r>
              <a:rPr sz="2400" spc="7" baseline="-24305" dirty="0">
                <a:latin typeface="Times New Roman"/>
                <a:cs typeface="Times New Roman"/>
              </a:rPr>
              <a:t>3</a:t>
            </a:r>
            <a:r>
              <a:rPr sz="2400" spc="-150" baseline="-2430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=0</a:t>
            </a:r>
            <a:endParaRPr sz="2800">
              <a:latin typeface="Times New Roman"/>
              <a:cs typeface="Times New Roman"/>
            </a:endParaRPr>
          </a:p>
          <a:p>
            <a:pPr marR="278130" algn="r">
              <a:lnSpc>
                <a:spcPct val="100000"/>
              </a:lnSpc>
              <a:spcBef>
                <a:spcPts val="1170"/>
              </a:spcBef>
            </a:pPr>
            <a:r>
              <a:rPr sz="2800" spc="5" dirty="0">
                <a:latin typeface="Times New Roman"/>
                <a:cs typeface="Times New Roman"/>
              </a:rPr>
              <a:t>2x</a:t>
            </a:r>
            <a:r>
              <a:rPr sz="2400" spc="7" baseline="-24305" dirty="0">
                <a:latin typeface="Times New Roman"/>
                <a:cs typeface="Times New Roman"/>
              </a:rPr>
              <a:t>1</a:t>
            </a:r>
            <a:r>
              <a:rPr sz="2800" spc="5" dirty="0">
                <a:latin typeface="Times New Roman"/>
                <a:cs typeface="Times New Roman"/>
              </a:rPr>
              <a:t>+3x</a:t>
            </a:r>
            <a:r>
              <a:rPr sz="2400" spc="7" baseline="-24305" dirty="0">
                <a:latin typeface="Times New Roman"/>
                <a:cs typeface="Times New Roman"/>
              </a:rPr>
              <a:t>2 </a:t>
            </a:r>
            <a:r>
              <a:rPr sz="2800" dirty="0">
                <a:latin typeface="Times New Roman"/>
                <a:cs typeface="Times New Roman"/>
              </a:rPr>
              <a:t>+S</a:t>
            </a:r>
            <a:r>
              <a:rPr sz="2400" baseline="-24305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8</a:t>
            </a:r>
            <a:endParaRPr sz="2800">
              <a:latin typeface="Times New Roman"/>
              <a:cs typeface="Times New Roman"/>
            </a:endParaRPr>
          </a:p>
          <a:p>
            <a:pPr marR="57785" algn="r">
              <a:lnSpc>
                <a:spcPct val="100000"/>
              </a:lnSpc>
              <a:spcBef>
                <a:spcPts val="1160"/>
              </a:spcBef>
            </a:pPr>
            <a:r>
              <a:rPr sz="2800" dirty="0">
                <a:latin typeface="Times New Roman"/>
                <a:cs typeface="Times New Roman"/>
              </a:rPr>
              <a:t>2x</a:t>
            </a:r>
            <a:r>
              <a:rPr sz="2400" baseline="-24305" dirty="0">
                <a:latin typeface="Times New Roman"/>
                <a:cs typeface="Times New Roman"/>
              </a:rPr>
              <a:t>2</a:t>
            </a:r>
            <a:r>
              <a:rPr sz="2800" dirty="0">
                <a:latin typeface="Times New Roman"/>
                <a:cs typeface="Times New Roman"/>
              </a:rPr>
              <a:t>+5x</a:t>
            </a:r>
            <a:r>
              <a:rPr sz="2400" baseline="-24305" dirty="0">
                <a:latin typeface="Times New Roman"/>
                <a:cs typeface="Times New Roman"/>
              </a:rPr>
              <a:t>3 </a:t>
            </a:r>
            <a:r>
              <a:rPr sz="2800" dirty="0">
                <a:latin typeface="Times New Roman"/>
                <a:cs typeface="Times New Roman"/>
              </a:rPr>
              <a:t>+S</a:t>
            </a:r>
            <a:r>
              <a:rPr sz="2400" baseline="-24305" dirty="0">
                <a:latin typeface="Times New Roman"/>
                <a:cs typeface="Times New Roman"/>
              </a:rPr>
              <a:t>2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10</a:t>
            </a:r>
            <a:endParaRPr sz="2800">
              <a:latin typeface="Times New Roman"/>
              <a:cs typeface="Times New Roman"/>
            </a:endParaRPr>
          </a:p>
          <a:p>
            <a:pPr marR="17780" algn="r">
              <a:lnSpc>
                <a:spcPct val="100000"/>
              </a:lnSpc>
              <a:spcBef>
                <a:spcPts val="1160"/>
              </a:spcBef>
            </a:pPr>
            <a:r>
              <a:rPr sz="2800" dirty="0">
                <a:latin typeface="Times New Roman"/>
                <a:cs typeface="Times New Roman"/>
              </a:rPr>
              <a:t>3x</a:t>
            </a:r>
            <a:r>
              <a:rPr sz="2400" baseline="-24305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+2x</a:t>
            </a:r>
            <a:r>
              <a:rPr sz="2400" baseline="-24305" dirty="0">
                <a:latin typeface="Times New Roman"/>
                <a:cs typeface="Times New Roman"/>
              </a:rPr>
              <a:t>2</a:t>
            </a:r>
            <a:r>
              <a:rPr sz="2800" dirty="0">
                <a:latin typeface="Times New Roman"/>
                <a:cs typeface="Times New Roman"/>
              </a:rPr>
              <a:t>+4x</a:t>
            </a:r>
            <a:r>
              <a:rPr sz="2400" baseline="-24305" dirty="0">
                <a:latin typeface="Times New Roman"/>
                <a:cs typeface="Times New Roman"/>
              </a:rPr>
              <a:t>3</a:t>
            </a:r>
            <a:r>
              <a:rPr sz="2800" dirty="0">
                <a:latin typeface="Times New Roman"/>
                <a:cs typeface="Times New Roman"/>
              </a:rPr>
              <a:t>+S</a:t>
            </a:r>
            <a:r>
              <a:rPr sz="2400" baseline="-24305" dirty="0">
                <a:latin typeface="Times New Roman"/>
                <a:cs typeface="Times New Roman"/>
              </a:rPr>
              <a:t>3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15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33089" y="5106670"/>
            <a:ext cx="31191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5" dirty="0">
                <a:latin typeface="Times New Roman"/>
                <a:cs typeface="Times New Roman"/>
              </a:rPr>
              <a:t>x</a:t>
            </a:r>
            <a:r>
              <a:rPr sz="2400" spc="7" baseline="-24305" dirty="0">
                <a:latin typeface="Times New Roman"/>
                <a:cs typeface="Times New Roman"/>
              </a:rPr>
              <a:t>1</a:t>
            </a:r>
            <a:r>
              <a:rPr sz="2800" spc="5" dirty="0">
                <a:latin typeface="Times New Roman"/>
                <a:cs typeface="Times New Roman"/>
              </a:rPr>
              <a:t>,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x</a:t>
            </a:r>
            <a:r>
              <a:rPr sz="2400" spc="7" baseline="-24305" dirty="0">
                <a:latin typeface="Times New Roman"/>
                <a:cs typeface="Times New Roman"/>
              </a:rPr>
              <a:t>2</a:t>
            </a:r>
            <a:r>
              <a:rPr sz="2800" spc="5" dirty="0">
                <a:latin typeface="Times New Roman"/>
                <a:cs typeface="Times New Roman"/>
              </a:rPr>
              <a:t>,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x</a:t>
            </a:r>
            <a:r>
              <a:rPr sz="2400" spc="7" baseline="-24305" dirty="0">
                <a:latin typeface="Times New Roman"/>
                <a:cs typeface="Times New Roman"/>
              </a:rPr>
              <a:t>3</a:t>
            </a:r>
            <a:r>
              <a:rPr sz="2800" spc="5" dirty="0">
                <a:latin typeface="Times New Roman"/>
                <a:cs typeface="Times New Roman"/>
              </a:rPr>
              <a:t>,</a:t>
            </a:r>
            <a:r>
              <a:rPr sz="2800" spc="-2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400" baseline="-24305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spc="-3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400" baseline="-24305" dirty="0">
                <a:latin typeface="Times New Roman"/>
                <a:cs typeface="Times New Roman"/>
              </a:rPr>
              <a:t>2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spc="-29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S</a:t>
            </a:r>
            <a:r>
              <a:rPr sz="2400" spc="7" baseline="-24305" dirty="0">
                <a:latin typeface="Times New Roman"/>
                <a:cs typeface="Times New Roman"/>
              </a:rPr>
              <a:t>3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&gt;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0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95461" y="5535168"/>
            <a:ext cx="579437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5730" marR="30480" indent="-1357630">
              <a:lnSpc>
                <a:spcPct val="134500"/>
              </a:lnSpc>
              <a:spcBef>
                <a:spcPts val="100"/>
              </a:spcBef>
            </a:pPr>
            <a:r>
              <a:rPr sz="2800" dirty="0">
                <a:latin typeface="Times New Roman"/>
                <a:cs typeface="Times New Roman"/>
              </a:rPr>
              <a:t>Initial </a:t>
            </a:r>
            <a:r>
              <a:rPr sz="2800" spc="-5" dirty="0">
                <a:latin typeface="Times New Roman"/>
                <a:cs typeface="Times New Roman"/>
              </a:rPr>
              <a:t>BFS </a:t>
            </a:r>
            <a:r>
              <a:rPr sz="2800" dirty="0">
                <a:latin typeface="Times New Roman"/>
                <a:cs typeface="Times New Roman"/>
              </a:rPr>
              <a:t>is : x</a:t>
            </a:r>
            <a:r>
              <a:rPr sz="2400" baseline="-24305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= 0, </a:t>
            </a:r>
            <a:r>
              <a:rPr sz="2800" spc="5" dirty="0">
                <a:latin typeface="Times New Roman"/>
                <a:cs typeface="Times New Roman"/>
              </a:rPr>
              <a:t>x</a:t>
            </a:r>
            <a:r>
              <a:rPr sz="2400" spc="7" baseline="-24305" dirty="0">
                <a:latin typeface="Times New Roman"/>
                <a:cs typeface="Times New Roman"/>
              </a:rPr>
              <a:t>2</a:t>
            </a:r>
            <a:r>
              <a:rPr sz="2800" spc="5" dirty="0">
                <a:latin typeface="Times New Roman"/>
                <a:cs typeface="Times New Roman"/>
              </a:rPr>
              <a:t>= </a:t>
            </a:r>
            <a:r>
              <a:rPr sz="2800" dirty="0">
                <a:latin typeface="Times New Roman"/>
                <a:cs typeface="Times New Roman"/>
              </a:rPr>
              <a:t>0, x</a:t>
            </a:r>
            <a:r>
              <a:rPr sz="2400" baseline="-24305" dirty="0">
                <a:latin typeface="Times New Roman"/>
                <a:cs typeface="Times New Roman"/>
              </a:rPr>
              <a:t>3</a:t>
            </a:r>
            <a:r>
              <a:rPr sz="2800" dirty="0">
                <a:latin typeface="Times New Roman"/>
                <a:cs typeface="Times New Roman"/>
              </a:rPr>
              <a:t>=0, </a:t>
            </a:r>
            <a:r>
              <a:rPr sz="2800" spc="5" dirty="0">
                <a:latin typeface="Times New Roman"/>
                <a:cs typeface="Times New Roman"/>
              </a:rPr>
              <a:t>S</a:t>
            </a:r>
            <a:r>
              <a:rPr sz="2400" spc="7" baseline="-24305" dirty="0">
                <a:latin typeface="Times New Roman"/>
                <a:cs typeface="Times New Roman"/>
              </a:rPr>
              <a:t>1</a:t>
            </a:r>
            <a:r>
              <a:rPr sz="2800" spc="5" dirty="0">
                <a:latin typeface="Times New Roman"/>
                <a:cs typeface="Times New Roman"/>
              </a:rPr>
              <a:t>=</a:t>
            </a:r>
            <a:r>
              <a:rPr sz="2800" spc="-1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8,  </a:t>
            </a:r>
            <a:r>
              <a:rPr sz="2800" spc="5" dirty="0">
                <a:latin typeface="Times New Roman"/>
                <a:cs typeface="Times New Roman"/>
              </a:rPr>
              <a:t>S</a:t>
            </a:r>
            <a:r>
              <a:rPr sz="2400" spc="7" baseline="-24305" dirty="0">
                <a:latin typeface="Times New Roman"/>
                <a:cs typeface="Times New Roman"/>
              </a:rPr>
              <a:t>2</a:t>
            </a:r>
            <a:r>
              <a:rPr sz="2800" spc="5" dirty="0">
                <a:latin typeface="Times New Roman"/>
                <a:cs typeface="Times New Roman"/>
              </a:rPr>
              <a:t>= </a:t>
            </a:r>
            <a:r>
              <a:rPr sz="2800" dirty="0">
                <a:latin typeface="Times New Roman"/>
                <a:cs typeface="Times New Roman"/>
              </a:rPr>
              <a:t>10, S</a:t>
            </a:r>
            <a:r>
              <a:rPr sz="2400" baseline="-24305" dirty="0">
                <a:latin typeface="Times New Roman"/>
                <a:cs typeface="Times New Roman"/>
              </a:rPr>
              <a:t>3</a:t>
            </a:r>
            <a:r>
              <a:rPr sz="2800" dirty="0">
                <a:latin typeface="Times New Roman"/>
                <a:cs typeface="Times New Roman"/>
              </a:rPr>
              <a:t>= 15 and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Z=0.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5539" y="795020"/>
            <a:ext cx="16744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472300"/>
                </a:solidFill>
              </a:rPr>
              <a:t>C</a:t>
            </a:r>
            <a:r>
              <a:rPr sz="4400" spc="5" dirty="0">
                <a:solidFill>
                  <a:srgbClr val="472300"/>
                </a:solidFill>
              </a:rPr>
              <a:t>o</a:t>
            </a:r>
            <a:r>
              <a:rPr sz="4400" dirty="0">
                <a:solidFill>
                  <a:srgbClr val="472300"/>
                </a:solidFill>
              </a:rPr>
              <a:t>n</a:t>
            </a:r>
            <a:r>
              <a:rPr sz="4400" spc="10" dirty="0">
                <a:solidFill>
                  <a:srgbClr val="472300"/>
                </a:solidFill>
              </a:rPr>
              <a:t>t</a:t>
            </a:r>
            <a:r>
              <a:rPr sz="4400" dirty="0">
                <a:solidFill>
                  <a:srgbClr val="472300"/>
                </a:solidFill>
              </a:rPr>
              <a:t>…</a:t>
            </a:r>
            <a:endParaRPr sz="44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509803" y="1890803"/>
          <a:ext cx="7010400" cy="2730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6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6239">
                <a:tc rowSpan="2">
                  <a:txBody>
                    <a:bodyPr/>
                    <a:lstStyle/>
                    <a:p>
                      <a:pPr marL="88900" marR="838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Basic  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ar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Coefficients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of: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Sol.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Ratio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4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229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983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8/3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15/2</a:t>
                      </a: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3957727" y="4719727"/>
            <a:ext cx="237944" cy="237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106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228600" y="0"/>
                </a:moveTo>
                <a:lnTo>
                  <a:pt x="228600" y="57150"/>
                </a:lnTo>
                <a:lnTo>
                  <a:pt x="0" y="57150"/>
                </a:lnTo>
                <a:lnTo>
                  <a:pt x="0" y="171450"/>
                </a:lnTo>
                <a:lnTo>
                  <a:pt x="228600" y="171450"/>
                </a:lnTo>
                <a:lnTo>
                  <a:pt x="228600" y="228600"/>
                </a:lnTo>
                <a:lnTo>
                  <a:pt x="304800" y="1143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106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57150"/>
                </a:moveTo>
                <a:lnTo>
                  <a:pt x="228600" y="57150"/>
                </a:lnTo>
                <a:lnTo>
                  <a:pt x="228600" y="0"/>
                </a:lnTo>
                <a:lnTo>
                  <a:pt x="304800" y="114300"/>
                </a:lnTo>
                <a:lnTo>
                  <a:pt x="228600" y="228600"/>
                </a:lnTo>
                <a:lnTo>
                  <a:pt x="22860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0269" y="5309870"/>
            <a:ext cx="7113905" cy="995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13700"/>
              </a:lnSpc>
              <a:spcBef>
                <a:spcPts val="100"/>
              </a:spcBef>
            </a:pPr>
            <a:r>
              <a:rPr sz="2800" spc="-5" dirty="0">
                <a:latin typeface="Times New Roman"/>
                <a:cs typeface="Times New Roman"/>
              </a:rPr>
              <a:t>Therefore, </a:t>
            </a:r>
            <a:r>
              <a:rPr sz="2800" spc="10" dirty="0">
                <a:latin typeface="Times New Roman"/>
                <a:cs typeface="Times New Roman"/>
              </a:rPr>
              <a:t>x</a:t>
            </a:r>
            <a:r>
              <a:rPr sz="2400" spc="15" baseline="-24305" dirty="0">
                <a:latin typeface="Times New Roman"/>
                <a:cs typeface="Times New Roman"/>
              </a:rPr>
              <a:t>2 </a:t>
            </a:r>
            <a:r>
              <a:rPr sz="2800" dirty="0">
                <a:latin typeface="Times New Roman"/>
                <a:cs typeface="Times New Roman"/>
              </a:rPr>
              <a:t>is the </a:t>
            </a:r>
            <a:r>
              <a:rPr sz="2800" spc="-5" dirty="0">
                <a:latin typeface="Times New Roman"/>
                <a:cs typeface="Times New Roman"/>
              </a:rPr>
              <a:t>entering variable </a:t>
            </a:r>
            <a:r>
              <a:rPr sz="2800" dirty="0">
                <a:latin typeface="Times New Roman"/>
                <a:cs typeface="Times New Roman"/>
              </a:rPr>
              <a:t>and </a:t>
            </a:r>
            <a:r>
              <a:rPr sz="2800" spc="10" dirty="0">
                <a:latin typeface="Times New Roman"/>
                <a:cs typeface="Times New Roman"/>
              </a:rPr>
              <a:t>S</a:t>
            </a:r>
            <a:r>
              <a:rPr sz="2400" spc="15" baseline="-24305" dirty="0">
                <a:latin typeface="Times New Roman"/>
                <a:cs typeface="Times New Roman"/>
              </a:rPr>
              <a:t>1 </a:t>
            </a:r>
            <a:r>
              <a:rPr sz="2800" dirty="0">
                <a:latin typeface="Times New Roman"/>
                <a:cs typeface="Times New Roman"/>
              </a:rPr>
              <a:t>is the  departing</a:t>
            </a:r>
            <a:r>
              <a:rPr sz="2800" spc="-5" dirty="0">
                <a:latin typeface="Times New Roman"/>
                <a:cs typeface="Times New Roman"/>
              </a:rPr>
              <a:t> variable.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5539" y="795020"/>
            <a:ext cx="16744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472300"/>
                </a:solidFill>
              </a:rPr>
              <a:t>C</a:t>
            </a:r>
            <a:r>
              <a:rPr sz="4400" spc="5" dirty="0">
                <a:solidFill>
                  <a:srgbClr val="472300"/>
                </a:solidFill>
              </a:rPr>
              <a:t>o</a:t>
            </a:r>
            <a:r>
              <a:rPr sz="4400" dirty="0">
                <a:solidFill>
                  <a:srgbClr val="472300"/>
                </a:solidFill>
              </a:rPr>
              <a:t>n</a:t>
            </a:r>
            <a:r>
              <a:rPr sz="4400" spc="10" dirty="0">
                <a:solidFill>
                  <a:srgbClr val="472300"/>
                </a:solidFill>
              </a:rPr>
              <a:t>t</a:t>
            </a:r>
            <a:r>
              <a:rPr sz="4400" dirty="0">
                <a:solidFill>
                  <a:srgbClr val="472300"/>
                </a:solidFill>
              </a:rPr>
              <a:t>…</a:t>
            </a:r>
            <a:endParaRPr sz="44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05003" y="1890803"/>
          <a:ext cx="7086600" cy="2730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7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6239">
                <a:tc rowSpan="2">
                  <a:txBody>
                    <a:bodyPr/>
                    <a:lstStyle/>
                    <a:p>
                      <a:pPr marL="89535" marR="838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Basic  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ar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R="5715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Coefficients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of: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Sol.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Ratio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4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22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1/3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5/3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40/3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2/3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1/3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8/3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-4/3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983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-2/3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14/3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14/15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5/3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-2/3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29/3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29/12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4262527" y="4719727"/>
            <a:ext cx="237944" cy="237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582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228600" y="0"/>
                </a:moveTo>
                <a:lnTo>
                  <a:pt x="228600" y="57150"/>
                </a:lnTo>
                <a:lnTo>
                  <a:pt x="0" y="57150"/>
                </a:lnTo>
                <a:lnTo>
                  <a:pt x="0" y="171450"/>
                </a:lnTo>
                <a:lnTo>
                  <a:pt x="228600" y="171450"/>
                </a:lnTo>
                <a:lnTo>
                  <a:pt x="228600" y="228600"/>
                </a:lnTo>
                <a:lnTo>
                  <a:pt x="304800" y="1143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820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57150"/>
                </a:moveTo>
                <a:lnTo>
                  <a:pt x="228600" y="57150"/>
                </a:lnTo>
                <a:lnTo>
                  <a:pt x="228600" y="0"/>
                </a:lnTo>
                <a:lnTo>
                  <a:pt x="304800" y="114300"/>
                </a:lnTo>
                <a:lnTo>
                  <a:pt x="228600" y="228600"/>
                </a:lnTo>
                <a:lnTo>
                  <a:pt x="22860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14069" y="5081270"/>
            <a:ext cx="7113905" cy="995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13700"/>
              </a:lnSpc>
              <a:spcBef>
                <a:spcPts val="100"/>
              </a:spcBef>
            </a:pPr>
            <a:r>
              <a:rPr sz="2800" spc="-5" dirty="0">
                <a:latin typeface="Times New Roman"/>
                <a:cs typeface="Times New Roman"/>
              </a:rPr>
              <a:t>Therefore, </a:t>
            </a:r>
            <a:r>
              <a:rPr sz="2800" spc="5" dirty="0">
                <a:latin typeface="Times New Roman"/>
                <a:cs typeface="Times New Roman"/>
              </a:rPr>
              <a:t>x</a:t>
            </a:r>
            <a:r>
              <a:rPr sz="2400" spc="7" baseline="-24305" dirty="0">
                <a:latin typeface="Times New Roman"/>
                <a:cs typeface="Times New Roman"/>
              </a:rPr>
              <a:t>3 </a:t>
            </a:r>
            <a:r>
              <a:rPr sz="2800" dirty="0">
                <a:latin typeface="Times New Roman"/>
                <a:cs typeface="Times New Roman"/>
              </a:rPr>
              <a:t>is the </a:t>
            </a:r>
            <a:r>
              <a:rPr sz="2800" spc="-5" dirty="0">
                <a:latin typeface="Times New Roman"/>
                <a:cs typeface="Times New Roman"/>
              </a:rPr>
              <a:t>entering variable </a:t>
            </a:r>
            <a:r>
              <a:rPr sz="2800" dirty="0">
                <a:latin typeface="Times New Roman"/>
                <a:cs typeface="Times New Roman"/>
              </a:rPr>
              <a:t>and </a:t>
            </a:r>
            <a:r>
              <a:rPr sz="2800" spc="10" dirty="0">
                <a:latin typeface="Times New Roman"/>
                <a:cs typeface="Times New Roman"/>
              </a:rPr>
              <a:t>S</a:t>
            </a:r>
            <a:r>
              <a:rPr sz="2400" spc="15" baseline="-24305" dirty="0">
                <a:latin typeface="Times New Roman"/>
                <a:cs typeface="Times New Roman"/>
              </a:rPr>
              <a:t>2 </a:t>
            </a:r>
            <a:r>
              <a:rPr sz="2800" dirty="0">
                <a:latin typeface="Times New Roman"/>
                <a:cs typeface="Times New Roman"/>
              </a:rPr>
              <a:t>is the  departing</a:t>
            </a:r>
            <a:r>
              <a:rPr sz="2800" spc="-5" dirty="0">
                <a:latin typeface="Times New Roman"/>
                <a:cs typeface="Times New Roman"/>
              </a:rPr>
              <a:t> variable.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5539" y="795020"/>
            <a:ext cx="16744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472300"/>
                </a:solidFill>
              </a:rPr>
              <a:t>C</a:t>
            </a:r>
            <a:r>
              <a:rPr sz="4400" spc="5" dirty="0">
                <a:solidFill>
                  <a:srgbClr val="472300"/>
                </a:solidFill>
              </a:rPr>
              <a:t>o</a:t>
            </a:r>
            <a:r>
              <a:rPr sz="4400" dirty="0">
                <a:solidFill>
                  <a:srgbClr val="472300"/>
                </a:solidFill>
              </a:rPr>
              <a:t>n</a:t>
            </a:r>
            <a:r>
              <a:rPr sz="4400" spc="10" dirty="0">
                <a:solidFill>
                  <a:srgbClr val="472300"/>
                </a:solidFill>
              </a:rPr>
              <a:t>t</a:t>
            </a:r>
            <a:r>
              <a:rPr sz="4400" dirty="0">
                <a:solidFill>
                  <a:srgbClr val="472300"/>
                </a:solidFill>
              </a:rPr>
              <a:t>…</a:t>
            </a:r>
            <a:endParaRPr sz="44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52603" y="1890803"/>
          <a:ext cx="7391400" cy="2730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6239">
                <a:tc rowSpan="2">
                  <a:txBody>
                    <a:bodyPr/>
                    <a:lstStyle/>
                    <a:p>
                      <a:pPr marL="89535" marR="9271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Basic  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ar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Coefficients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of: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Sol.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Ratio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4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22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-11/15</a:t>
                      </a: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17/15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4/5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256/15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2/3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1/3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8/3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-4/15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-2/15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14/15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41/15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983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2/15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-4/5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89/15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89/41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890927" y="4719727"/>
            <a:ext cx="237944" cy="237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344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228600" y="0"/>
                </a:moveTo>
                <a:lnTo>
                  <a:pt x="228600" y="57150"/>
                </a:lnTo>
                <a:lnTo>
                  <a:pt x="0" y="57150"/>
                </a:lnTo>
                <a:lnTo>
                  <a:pt x="0" y="171450"/>
                </a:lnTo>
                <a:lnTo>
                  <a:pt x="228600" y="171450"/>
                </a:lnTo>
                <a:lnTo>
                  <a:pt x="228600" y="228600"/>
                </a:lnTo>
                <a:lnTo>
                  <a:pt x="304800" y="1143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4400" y="4267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57150"/>
                </a:moveTo>
                <a:lnTo>
                  <a:pt x="228600" y="57150"/>
                </a:lnTo>
                <a:lnTo>
                  <a:pt x="228600" y="0"/>
                </a:lnTo>
                <a:lnTo>
                  <a:pt x="304800" y="114300"/>
                </a:lnTo>
                <a:lnTo>
                  <a:pt x="228600" y="228600"/>
                </a:lnTo>
                <a:lnTo>
                  <a:pt x="22860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14069" y="5081270"/>
            <a:ext cx="7113905" cy="995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13700"/>
              </a:lnSpc>
              <a:spcBef>
                <a:spcPts val="100"/>
              </a:spcBef>
            </a:pPr>
            <a:r>
              <a:rPr sz="2800" spc="-5" dirty="0">
                <a:latin typeface="Times New Roman"/>
                <a:cs typeface="Times New Roman"/>
              </a:rPr>
              <a:t>Therefore, </a:t>
            </a:r>
            <a:r>
              <a:rPr sz="2800" spc="5" dirty="0">
                <a:latin typeface="Times New Roman"/>
                <a:cs typeface="Times New Roman"/>
              </a:rPr>
              <a:t>x</a:t>
            </a:r>
            <a:r>
              <a:rPr sz="2400" spc="7" baseline="-24305" dirty="0">
                <a:latin typeface="Times New Roman"/>
                <a:cs typeface="Times New Roman"/>
              </a:rPr>
              <a:t>1 </a:t>
            </a:r>
            <a:r>
              <a:rPr sz="2800" dirty="0">
                <a:latin typeface="Times New Roman"/>
                <a:cs typeface="Times New Roman"/>
              </a:rPr>
              <a:t>is the </a:t>
            </a:r>
            <a:r>
              <a:rPr sz="2800" spc="-5" dirty="0">
                <a:latin typeface="Times New Roman"/>
                <a:cs typeface="Times New Roman"/>
              </a:rPr>
              <a:t>entering variable </a:t>
            </a:r>
            <a:r>
              <a:rPr sz="2800" dirty="0">
                <a:latin typeface="Times New Roman"/>
                <a:cs typeface="Times New Roman"/>
              </a:rPr>
              <a:t>and </a:t>
            </a:r>
            <a:r>
              <a:rPr sz="2800" spc="10" dirty="0">
                <a:latin typeface="Times New Roman"/>
                <a:cs typeface="Times New Roman"/>
              </a:rPr>
              <a:t>S</a:t>
            </a:r>
            <a:r>
              <a:rPr sz="2400" spc="15" baseline="-24305" dirty="0">
                <a:latin typeface="Times New Roman"/>
                <a:cs typeface="Times New Roman"/>
              </a:rPr>
              <a:t>3 </a:t>
            </a:r>
            <a:r>
              <a:rPr sz="2800" dirty="0">
                <a:latin typeface="Times New Roman"/>
                <a:cs typeface="Times New Roman"/>
              </a:rPr>
              <a:t>is the  departing</a:t>
            </a:r>
            <a:r>
              <a:rPr sz="2800" spc="-5" dirty="0">
                <a:latin typeface="Times New Roman"/>
                <a:cs typeface="Times New Roman"/>
              </a:rPr>
              <a:t> variable.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5539" y="795020"/>
            <a:ext cx="16744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472300"/>
                </a:solidFill>
              </a:rPr>
              <a:t>C</a:t>
            </a:r>
            <a:r>
              <a:rPr sz="4400" spc="5" dirty="0">
                <a:solidFill>
                  <a:srgbClr val="472300"/>
                </a:solidFill>
              </a:rPr>
              <a:t>o</a:t>
            </a:r>
            <a:r>
              <a:rPr sz="4400" dirty="0">
                <a:solidFill>
                  <a:srgbClr val="472300"/>
                </a:solidFill>
              </a:rPr>
              <a:t>n</a:t>
            </a:r>
            <a:r>
              <a:rPr sz="4400" spc="10" dirty="0">
                <a:solidFill>
                  <a:srgbClr val="472300"/>
                </a:solidFill>
              </a:rPr>
              <a:t>t</a:t>
            </a:r>
            <a:r>
              <a:rPr sz="4400" dirty="0">
                <a:solidFill>
                  <a:srgbClr val="472300"/>
                </a:solidFill>
              </a:rPr>
              <a:t>…</a:t>
            </a:r>
            <a:endParaRPr sz="4400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05003" y="1890803"/>
          <a:ext cx="7010400" cy="2730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6239">
                <a:tc rowSpan="2">
                  <a:txBody>
                    <a:bodyPr/>
                    <a:lstStyle/>
                    <a:p>
                      <a:pPr marL="89535" marR="9271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Basic  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ar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R="5461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Coefficients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of: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Sol.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4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22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45/41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24/41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11/41</a:t>
                      </a: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765/41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15/41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8/41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-10/41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50/41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-6/41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5/41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4/41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62/41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-2/41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-12/41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15/41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89/41</a:t>
                      </a: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64869" y="5443220"/>
            <a:ext cx="7945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Optimal </a:t>
            </a:r>
            <a:r>
              <a:rPr sz="2400" spc="-5" dirty="0">
                <a:latin typeface="Times New Roman"/>
                <a:cs typeface="Times New Roman"/>
              </a:rPr>
              <a:t>Solution </a:t>
            </a:r>
            <a:r>
              <a:rPr sz="2400" spc="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: 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100" b="1" baseline="-23809" dirty="0">
                <a:latin typeface="Times New Roman"/>
                <a:cs typeface="Times New Roman"/>
              </a:rPr>
              <a:t>1</a:t>
            </a:r>
            <a:r>
              <a:rPr sz="2400" b="1" dirty="0">
                <a:latin typeface="Times New Roman"/>
                <a:cs typeface="Times New Roman"/>
              </a:rPr>
              <a:t>= 89/41, </a:t>
            </a:r>
            <a:r>
              <a:rPr sz="2400" b="1" spc="-5" dirty="0">
                <a:latin typeface="Times New Roman"/>
                <a:cs typeface="Times New Roman"/>
              </a:rPr>
              <a:t>x</a:t>
            </a:r>
            <a:r>
              <a:rPr sz="2100" b="1" spc="-7" baseline="-23809" dirty="0">
                <a:latin typeface="Times New Roman"/>
                <a:cs typeface="Times New Roman"/>
              </a:rPr>
              <a:t>2</a:t>
            </a:r>
            <a:r>
              <a:rPr sz="2400" b="1" spc="-5" dirty="0">
                <a:latin typeface="Times New Roman"/>
                <a:cs typeface="Times New Roman"/>
              </a:rPr>
              <a:t>= </a:t>
            </a:r>
            <a:r>
              <a:rPr sz="2400" b="1" dirty="0">
                <a:latin typeface="Times New Roman"/>
                <a:cs typeface="Times New Roman"/>
              </a:rPr>
              <a:t>50/41, </a:t>
            </a:r>
            <a:r>
              <a:rPr sz="2400" b="1" spc="-5" dirty="0">
                <a:latin typeface="Times New Roman"/>
                <a:cs typeface="Times New Roman"/>
              </a:rPr>
              <a:t>x</a:t>
            </a:r>
            <a:r>
              <a:rPr sz="2100" b="1" spc="-7" baseline="-23809" dirty="0">
                <a:latin typeface="Times New Roman"/>
                <a:cs typeface="Times New Roman"/>
              </a:rPr>
              <a:t>3</a:t>
            </a:r>
            <a:r>
              <a:rPr sz="2400" b="1" spc="-5" dirty="0">
                <a:latin typeface="Times New Roman"/>
                <a:cs typeface="Times New Roman"/>
              </a:rPr>
              <a:t>=62/41, </a:t>
            </a:r>
            <a:r>
              <a:rPr sz="2400" b="1" dirty="0">
                <a:latin typeface="Times New Roman"/>
                <a:cs typeface="Times New Roman"/>
              </a:rPr>
              <a:t>Z=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765/41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5539" y="795020"/>
            <a:ext cx="201231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472300"/>
                </a:solidFill>
              </a:rPr>
              <a:t>Example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2679700" y="2396490"/>
            <a:ext cx="3327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Times New Roman"/>
                <a:cs typeface="Times New Roman"/>
              </a:rPr>
              <a:t>Min.. </a:t>
            </a:r>
            <a:r>
              <a:rPr sz="2800" dirty="0">
                <a:latin typeface="Times New Roman"/>
                <a:cs typeface="Times New Roman"/>
              </a:rPr>
              <a:t>Z = </a:t>
            </a:r>
            <a:r>
              <a:rPr sz="2800" spc="5" dirty="0">
                <a:latin typeface="Times New Roman"/>
                <a:cs typeface="Times New Roman"/>
              </a:rPr>
              <a:t>x</a:t>
            </a:r>
            <a:r>
              <a:rPr sz="2400" spc="7" baseline="-24305" dirty="0">
                <a:latin typeface="Times New Roman"/>
                <a:cs typeface="Times New Roman"/>
              </a:rPr>
              <a:t>1 </a:t>
            </a:r>
            <a:r>
              <a:rPr sz="2800" dirty="0">
                <a:latin typeface="Times New Roman"/>
                <a:cs typeface="Times New Roman"/>
              </a:rPr>
              <a:t>- </a:t>
            </a:r>
            <a:r>
              <a:rPr sz="2800" spc="5" dirty="0">
                <a:latin typeface="Times New Roman"/>
                <a:cs typeface="Times New Roman"/>
              </a:rPr>
              <a:t>3x</a:t>
            </a:r>
            <a:r>
              <a:rPr sz="2400" spc="7" baseline="-24305" dirty="0">
                <a:latin typeface="Times New Roman"/>
                <a:cs typeface="Times New Roman"/>
              </a:rPr>
              <a:t>2 </a:t>
            </a:r>
            <a:r>
              <a:rPr sz="2800" dirty="0">
                <a:latin typeface="Times New Roman"/>
                <a:cs typeface="Times New Roman"/>
              </a:rPr>
              <a:t>+</a:t>
            </a:r>
            <a:r>
              <a:rPr sz="2800" spc="-11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2x</a:t>
            </a:r>
            <a:r>
              <a:rPr sz="2400" spc="7" baseline="-24305" dirty="0">
                <a:latin typeface="Times New Roman"/>
                <a:cs typeface="Times New Roman"/>
              </a:rPr>
              <a:t>3</a:t>
            </a:r>
            <a:endParaRPr sz="2400" baseline="-2430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09950" y="3342639"/>
            <a:ext cx="1865630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10" dirty="0">
                <a:latin typeface="Times New Roman"/>
                <a:cs typeface="Times New Roman"/>
              </a:rPr>
              <a:t>Subject to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constraints: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96509" y="4226559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>
                <a:moveTo>
                  <a:pt x="0" y="0"/>
                </a:moveTo>
                <a:lnTo>
                  <a:pt x="199390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81270" y="421132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>
                <a:moveTo>
                  <a:pt x="0" y="0"/>
                </a:moveTo>
                <a:lnTo>
                  <a:pt x="19939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49850" y="493395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>
                <a:moveTo>
                  <a:pt x="0" y="0"/>
                </a:moveTo>
                <a:lnTo>
                  <a:pt x="199390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34609" y="4918709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>
                <a:moveTo>
                  <a:pt x="0" y="0"/>
                </a:moveTo>
                <a:lnTo>
                  <a:pt x="19939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07000" y="56413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>
                <a:moveTo>
                  <a:pt x="0" y="0"/>
                </a:moveTo>
                <a:lnTo>
                  <a:pt x="288290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1759" y="56261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>
                <a:moveTo>
                  <a:pt x="0" y="0"/>
                </a:moveTo>
                <a:lnTo>
                  <a:pt x="28829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799079" y="3812540"/>
            <a:ext cx="3087370" cy="257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800" spc="5" dirty="0">
                <a:latin typeface="Times New Roman"/>
                <a:cs typeface="Times New Roman"/>
              </a:rPr>
              <a:t>3x</a:t>
            </a:r>
            <a:r>
              <a:rPr sz="2400" spc="7" baseline="-24305" dirty="0">
                <a:latin typeface="Times New Roman"/>
                <a:cs typeface="Times New Roman"/>
              </a:rPr>
              <a:t>1 </a:t>
            </a:r>
            <a:r>
              <a:rPr sz="2800" dirty="0">
                <a:latin typeface="Times New Roman"/>
                <a:cs typeface="Times New Roman"/>
              </a:rPr>
              <a:t>- </a:t>
            </a:r>
            <a:r>
              <a:rPr sz="2800" spc="10" dirty="0">
                <a:latin typeface="Times New Roman"/>
                <a:cs typeface="Times New Roman"/>
              </a:rPr>
              <a:t>x</a:t>
            </a:r>
            <a:r>
              <a:rPr sz="2400" spc="15" baseline="-24305" dirty="0">
                <a:latin typeface="Times New Roman"/>
                <a:cs typeface="Times New Roman"/>
              </a:rPr>
              <a:t>2 </a:t>
            </a:r>
            <a:r>
              <a:rPr sz="2800" dirty="0">
                <a:latin typeface="Times New Roman"/>
                <a:cs typeface="Times New Roman"/>
              </a:rPr>
              <a:t>+ </a:t>
            </a:r>
            <a:r>
              <a:rPr sz="2800" spc="5" dirty="0">
                <a:latin typeface="Times New Roman"/>
                <a:cs typeface="Times New Roman"/>
              </a:rPr>
              <a:t>3x</a:t>
            </a:r>
            <a:r>
              <a:rPr sz="2400" spc="7" baseline="-24305" dirty="0">
                <a:latin typeface="Times New Roman"/>
                <a:cs typeface="Times New Roman"/>
              </a:rPr>
              <a:t>3 </a:t>
            </a:r>
            <a:r>
              <a:rPr sz="2800" dirty="0">
                <a:latin typeface="Times New Roman"/>
                <a:cs typeface="Times New Roman"/>
              </a:rPr>
              <a:t>&lt;</a:t>
            </a:r>
            <a:r>
              <a:rPr sz="2800" spc="-1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7</a:t>
            </a:r>
            <a:endParaRPr sz="2800">
              <a:latin typeface="Times New Roman"/>
              <a:cs typeface="Times New Roman"/>
            </a:endParaRPr>
          </a:p>
          <a:p>
            <a:pPr marL="904240">
              <a:lnSpc>
                <a:spcPct val="100000"/>
              </a:lnSpc>
              <a:spcBef>
                <a:spcPts val="2210"/>
              </a:spcBef>
            </a:pPr>
            <a:r>
              <a:rPr sz="2800" dirty="0">
                <a:latin typeface="Times New Roman"/>
                <a:cs typeface="Times New Roman"/>
              </a:rPr>
              <a:t>-2x</a:t>
            </a:r>
            <a:r>
              <a:rPr sz="2400" baseline="-24305" dirty="0">
                <a:latin typeface="Times New Roman"/>
                <a:cs typeface="Times New Roman"/>
              </a:rPr>
              <a:t>1 </a:t>
            </a:r>
            <a:r>
              <a:rPr sz="2800" dirty="0">
                <a:latin typeface="Times New Roman"/>
                <a:cs typeface="Times New Roman"/>
              </a:rPr>
              <a:t>+ </a:t>
            </a:r>
            <a:r>
              <a:rPr sz="2800" spc="5" dirty="0">
                <a:latin typeface="Times New Roman"/>
                <a:cs typeface="Times New Roman"/>
              </a:rPr>
              <a:t>4x</a:t>
            </a:r>
            <a:r>
              <a:rPr sz="2400" spc="7" baseline="-24305" dirty="0">
                <a:latin typeface="Times New Roman"/>
                <a:cs typeface="Times New Roman"/>
              </a:rPr>
              <a:t>2 </a:t>
            </a:r>
            <a:r>
              <a:rPr sz="2800" dirty="0">
                <a:latin typeface="Times New Roman"/>
                <a:cs typeface="Times New Roman"/>
              </a:rPr>
              <a:t>&lt;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12</a:t>
            </a:r>
            <a:endParaRPr sz="2800">
              <a:latin typeface="Times New Roman"/>
              <a:cs typeface="Times New Roman"/>
            </a:endParaRPr>
          </a:p>
          <a:p>
            <a:pPr marL="50165" marR="43180" algn="ctr">
              <a:lnSpc>
                <a:spcPct val="165800"/>
              </a:lnSpc>
            </a:pPr>
            <a:r>
              <a:rPr sz="2800" spc="5" dirty="0">
                <a:latin typeface="Times New Roman"/>
                <a:cs typeface="Times New Roman"/>
              </a:rPr>
              <a:t>-4x</a:t>
            </a:r>
            <a:r>
              <a:rPr sz="2400" spc="7" baseline="-24305" dirty="0">
                <a:latin typeface="Times New Roman"/>
                <a:cs typeface="Times New Roman"/>
              </a:rPr>
              <a:t>1 </a:t>
            </a:r>
            <a:r>
              <a:rPr sz="2800" dirty="0">
                <a:latin typeface="Times New Roman"/>
                <a:cs typeface="Times New Roman"/>
              </a:rPr>
              <a:t>+ </a:t>
            </a:r>
            <a:r>
              <a:rPr sz="2800" spc="5" dirty="0">
                <a:latin typeface="Times New Roman"/>
                <a:cs typeface="Times New Roman"/>
              </a:rPr>
              <a:t>3x</a:t>
            </a:r>
            <a:r>
              <a:rPr sz="2400" spc="7" baseline="-24305" dirty="0">
                <a:latin typeface="Times New Roman"/>
                <a:cs typeface="Times New Roman"/>
              </a:rPr>
              <a:t>2 </a:t>
            </a:r>
            <a:r>
              <a:rPr sz="2800" dirty="0">
                <a:latin typeface="Times New Roman"/>
                <a:cs typeface="Times New Roman"/>
              </a:rPr>
              <a:t>+ 8x</a:t>
            </a:r>
            <a:r>
              <a:rPr sz="2400" baseline="-24305" dirty="0">
                <a:latin typeface="Times New Roman"/>
                <a:cs typeface="Times New Roman"/>
              </a:rPr>
              <a:t>3 </a:t>
            </a:r>
            <a:r>
              <a:rPr sz="2800" dirty="0">
                <a:latin typeface="Times New Roman"/>
                <a:cs typeface="Times New Roman"/>
              </a:rPr>
              <a:t>&lt; 10  </a:t>
            </a:r>
            <a:r>
              <a:rPr sz="2800" spc="5" dirty="0">
                <a:latin typeface="Times New Roman"/>
                <a:cs typeface="Times New Roman"/>
              </a:rPr>
              <a:t>x</a:t>
            </a:r>
            <a:r>
              <a:rPr sz="2400" spc="7" baseline="-24305" dirty="0">
                <a:latin typeface="Times New Roman"/>
                <a:cs typeface="Times New Roman"/>
              </a:rPr>
              <a:t>1</a:t>
            </a:r>
            <a:r>
              <a:rPr sz="2800" spc="5" dirty="0">
                <a:latin typeface="Times New Roman"/>
                <a:cs typeface="Times New Roman"/>
              </a:rPr>
              <a:t>, x</a:t>
            </a:r>
            <a:r>
              <a:rPr sz="2400" spc="7" baseline="-24305" dirty="0">
                <a:latin typeface="Times New Roman"/>
                <a:cs typeface="Times New Roman"/>
              </a:rPr>
              <a:t>2</a:t>
            </a:r>
            <a:r>
              <a:rPr sz="2800" spc="5" dirty="0">
                <a:latin typeface="Times New Roman"/>
                <a:cs typeface="Times New Roman"/>
              </a:rPr>
              <a:t>, </a:t>
            </a:r>
            <a:r>
              <a:rPr sz="2800" spc="10" dirty="0">
                <a:latin typeface="Times New Roman"/>
                <a:cs typeface="Times New Roman"/>
              </a:rPr>
              <a:t>x</a:t>
            </a:r>
            <a:r>
              <a:rPr sz="2400" spc="15" baseline="-24305" dirty="0">
                <a:latin typeface="Times New Roman"/>
                <a:cs typeface="Times New Roman"/>
              </a:rPr>
              <a:t>3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&gt;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0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5539" y="795020"/>
            <a:ext cx="16744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472300"/>
                </a:solidFill>
              </a:rPr>
              <a:t>C</a:t>
            </a:r>
            <a:r>
              <a:rPr sz="4400" spc="5" dirty="0">
                <a:solidFill>
                  <a:srgbClr val="472300"/>
                </a:solidFill>
              </a:rPr>
              <a:t>o</a:t>
            </a:r>
            <a:r>
              <a:rPr sz="4400" dirty="0">
                <a:solidFill>
                  <a:srgbClr val="472300"/>
                </a:solidFill>
              </a:rPr>
              <a:t>n</a:t>
            </a:r>
            <a:r>
              <a:rPr sz="4400" spc="10" dirty="0">
                <a:solidFill>
                  <a:srgbClr val="472300"/>
                </a:solidFill>
              </a:rPr>
              <a:t>t</a:t>
            </a:r>
            <a:r>
              <a:rPr sz="4400" dirty="0">
                <a:solidFill>
                  <a:srgbClr val="472300"/>
                </a:solidFill>
              </a:rPr>
              <a:t>…</a:t>
            </a:r>
            <a:endParaRPr sz="4400"/>
          </a:p>
        </p:txBody>
      </p:sp>
      <p:sp>
        <p:nvSpPr>
          <p:cNvPr id="6" name="object 6"/>
          <p:cNvSpPr/>
          <p:nvPr/>
        </p:nvSpPr>
        <p:spPr>
          <a:xfrm>
            <a:off x="5628640" y="4378959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>
                <a:moveTo>
                  <a:pt x="0" y="0"/>
                </a:moveTo>
                <a:lnTo>
                  <a:pt x="199390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13400" y="436372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>
                <a:moveTo>
                  <a:pt x="0" y="0"/>
                </a:moveTo>
                <a:lnTo>
                  <a:pt x="19939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81979" y="508635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>
                <a:moveTo>
                  <a:pt x="0" y="0"/>
                </a:moveTo>
                <a:lnTo>
                  <a:pt x="199390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66740" y="5071109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>
                <a:moveTo>
                  <a:pt x="0" y="0"/>
                </a:moveTo>
                <a:lnTo>
                  <a:pt x="19939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39129" y="57937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>
                <a:moveTo>
                  <a:pt x="0" y="0"/>
                </a:moveTo>
                <a:lnTo>
                  <a:pt x="288290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23890" y="57785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>
                <a:moveTo>
                  <a:pt x="0" y="0"/>
                </a:moveTo>
                <a:lnTo>
                  <a:pt x="28829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15060" y="1730284"/>
            <a:ext cx="6709409" cy="481076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745"/>
              </a:spcBef>
            </a:pPr>
            <a:r>
              <a:rPr sz="2400" i="1" dirty="0">
                <a:latin typeface="Times New Roman"/>
                <a:cs typeface="Times New Roman"/>
              </a:rPr>
              <a:t>Convert the problem into maximization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problem</a:t>
            </a:r>
            <a:endParaRPr sz="2400">
              <a:latin typeface="Times New Roman"/>
              <a:cs typeface="Times New Roman"/>
            </a:endParaRPr>
          </a:p>
          <a:p>
            <a:pPr marL="812165" algn="ctr">
              <a:lnSpc>
                <a:spcPct val="100000"/>
              </a:lnSpc>
              <a:spcBef>
                <a:spcPts val="1920"/>
              </a:spcBef>
              <a:tabLst>
                <a:tab pos="4692015" algn="l"/>
              </a:tabLst>
            </a:pPr>
            <a:r>
              <a:rPr sz="2800" spc="-5" dirty="0">
                <a:latin typeface="Times New Roman"/>
                <a:cs typeface="Times New Roman"/>
              </a:rPr>
              <a:t>Max.. </a:t>
            </a:r>
            <a:r>
              <a:rPr sz="2800" spc="-10" dirty="0">
                <a:latin typeface="Times New Roman"/>
                <a:cs typeface="Times New Roman"/>
              </a:rPr>
              <a:t>Z’ </a:t>
            </a:r>
            <a:r>
              <a:rPr sz="2800" dirty="0">
                <a:latin typeface="Times New Roman"/>
                <a:cs typeface="Times New Roman"/>
              </a:rPr>
              <a:t>= </a:t>
            </a:r>
            <a:r>
              <a:rPr sz="2800" spc="10" dirty="0">
                <a:latin typeface="Times New Roman"/>
                <a:cs typeface="Times New Roman"/>
              </a:rPr>
              <a:t>-x</a:t>
            </a:r>
            <a:r>
              <a:rPr sz="2400" spc="15" baseline="-24305" dirty="0">
                <a:latin typeface="Times New Roman"/>
                <a:cs typeface="Times New Roman"/>
              </a:rPr>
              <a:t>1 </a:t>
            </a:r>
            <a:r>
              <a:rPr sz="2800" dirty="0">
                <a:latin typeface="Times New Roman"/>
                <a:cs typeface="Times New Roman"/>
              </a:rPr>
              <a:t>+ </a:t>
            </a:r>
            <a:r>
              <a:rPr sz="2800" spc="5" dirty="0">
                <a:latin typeface="Times New Roman"/>
                <a:cs typeface="Times New Roman"/>
              </a:rPr>
              <a:t>3x</a:t>
            </a:r>
            <a:r>
              <a:rPr sz="2400" spc="7" baseline="-24305" dirty="0">
                <a:latin typeface="Times New Roman"/>
                <a:cs typeface="Times New Roman"/>
              </a:rPr>
              <a:t>2</a:t>
            </a:r>
            <a:r>
              <a:rPr sz="2400" spc="-22" baseline="-2430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- </a:t>
            </a:r>
            <a:r>
              <a:rPr sz="2800" spc="5" dirty="0">
                <a:latin typeface="Times New Roman"/>
                <a:cs typeface="Times New Roman"/>
              </a:rPr>
              <a:t>2x</a:t>
            </a:r>
            <a:r>
              <a:rPr sz="2400" spc="7" baseline="-24305" dirty="0">
                <a:latin typeface="Times New Roman"/>
                <a:cs typeface="Times New Roman"/>
              </a:rPr>
              <a:t>3	</a:t>
            </a:r>
            <a:r>
              <a:rPr sz="2800" spc="-5" dirty="0">
                <a:latin typeface="Times New Roman"/>
                <a:cs typeface="Times New Roman"/>
              </a:rPr>
              <a:t>where Z’=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-Z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50">
              <a:latin typeface="Times New Roman"/>
              <a:cs typeface="Times New Roman"/>
            </a:endParaRPr>
          </a:p>
          <a:p>
            <a:pPr marL="810260" algn="ctr">
              <a:lnSpc>
                <a:spcPct val="100000"/>
              </a:lnSpc>
            </a:pPr>
            <a:r>
              <a:rPr sz="1600" spc="10" dirty="0">
                <a:latin typeface="Times New Roman"/>
                <a:cs typeface="Times New Roman"/>
              </a:rPr>
              <a:t>Subject </a:t>
            </a:r>
            <a:r>
              <a:rPr sz="1600" spc="5" dirty="0">
                <a:latin typeface="Times New Roman"/>
                <a:cs typeface="Times New Roman"/>
              </a:rPr>
              <a:t>to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constraints: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Times New Roman"/>
              <a:cs typeface="Times New Roman"/>
            </a:endParaRPr>
          </a:p>
          <a:p>
            <a:pPr marL="811530" algn="ctr">
              <a:lnSpc>
                <a:spcPct val="100000"/>
              </a:lnSpc>
            </a:pPr>
            <a:r>
              <a:rPr sz="2800" spc="5" dirty="0">
                <a:latin typeface="Times New Roman"/>
                <a:cs typeface="Times New Roman"/>
              </a:rPr>
              <a:t>3x</a:t>
            </a:r>
            <a:r>
              <a:rPr sz="2400" spc="7" baseline="-24305" dirty="0">
                <a:latin typeface="Times New Roman"/>
                <a:cs typeface="Times New Roman"/>
              </a:rPr>
              <a:t>1 </a:t>
            </a:r>
            <a:r>
              <a:rPr sz="2800" dirty="0">
                <a:latin typeface="Times New Roman"/>
                <a:cs typeface="Times New Roman"/>
              </a:rPr>
              <a:t>- </a:t>
            </a:r>
            <a:r>
              <a:rPr sz="2800" spc="10" dirty="0">
                <a:latin typeface="Times New Roman"/>
                <a:cs typeface="Times New Roman"/>
              </a:rPr>
              <a:t>x</a:t>
            </a:r>
            <a:r>
              <a:rPr sz="2400" spc="15" baseline="-24305" dirty="0">
                <a:latin typeface="Times New Roman"/>
                <a:cs typeface="Times New Roman"/>
              </a:rPr>
              <a:t>2 </a:t>
            </a:r>
            <a:r>
              <a:rPr sz="2800" dirty="0">
                <a:latin typeface="Times New Roman"/>
                <a:cs typeface="Times New Roman"/>
              </a:rPr>
              <a:t>+ </a:t>
            </a:r>
            <a:r>
              <a:rPr sz="2800" spc="5" dirty="0">
                <a:latin typeface="Times New Roman"/>
                <a:cs typeface="Times New Roman"/>
              </a:rPr>
              <a:t>3x</a:t>
            </a:r>
            <a:r>
              <a:rPr sz="2400" spc="7" baseline="-24305" dirty="0">
                <a:latin typeface="Times New Roman"/>
                <a:cs typeface="Times New Roman"/>
              </a:rPr>
              <a:t>3 </a:t>
            </a:r>
            <a:r>
              <a:rPr sz="2800" dirty="0">
                <a:latin typeface="Times New Roman"/>
                <a:cs typeface="Times New Roman"/>
              </a:rPr>
              <a:t>&lt;</a:t>
            </a:r>
            <a:r>
              <a:rPr sz="2800" spc="-1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7</a:t>
            </a:r>
            <a:endParaRPr sz="2800">
              <a:latin typeface="Times New Roman"/>
              <a:cs typeface="Times New Roman"/>
            </a:endParaRPr>
          </a:p>
          <a:p>
            <a:pPr marL="3120390">
              <a:lnSpc>
                <a:spcPct val="100000"/>
              </a:lnSpc>
              <a:spcBef>
                <a:spcPts val="2210"/>
              </a:spcBef>
            </a:pPr>
            <a:r>
              <a:rPr sz="2800" dirty="0">
                <a:latin typeface="Times New Roman"/>
                <a:cs typeface="Times New Roman"/>
              </a:rPr>
              <a:t>-2x</a:t>
            </a:r>
            <a:r>
              <a:rPr sz="2400" baseline="-24305" dirty="0">
                <a:latin typeface="Times New Roman"/>
                <a:cs typeface="Times New Roman"/>
              </a:rPr>
              <a:t>1 </a:t>
            </a:r>
            <a:r>
              <a:rPr sz="2800" dirty="0">
                <a:latin typeface="Times New Roman"/>
                <a:cs typeface="Times New Roman"/>
              </a:rPr>
              <a:t>+ </a:t>
            </a:r>
            <a:r>
              <a:rPr sz="2800" spc="5" dirty="0">
                <a:latin typeface="Times New Roman"/>
                <a:cs typeface="Times New Roman"/>
              </a:rPr>
              <a:t>4x</a:t>
            </a:r>
            <a:r>
              <a:rPr sz="2400" spc="7" baseline="-24305" dirty="0">
                <a:latin typeface="Times New Roman"/>
                <a:cs typeface="Times New Roman"/>
              </a:rPr>
              <a:t>2 </a:t>
            </a:r>
            <a:r>
              <a:rPr sz="2800" dirty="0">
                <a:latin typeface="Times New Roman"/>
                <a:cs typeface="Times New Roman"/>
              </a:rPr>
              <a:t>&lt;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12</a:t>
            </a:r>
            <a:endParaRPr sz="2800">
              <a:latin typeface="Times New Roman"/>
              <a:cs typeface="Times New Roman"/>
            </a:endParaRPr>
          </a:p>
          <a:p>
            <a:pPr marL="2267585" marR="1448435" algn="ctr">
              <a:lnSpc>
                <a:spcPts val="5580"/>
              </a:lnSpc>
              <a:spcBef>
                <a:spcPts val="550"/>
              </a:spcBef>
            </a:pPr>
            <a:r>
              <a:rPr sz="2800" dirty="0">
                <a:latin typeface="Times New Roman"/>
                <a:cs typeface="Times New Roman"/>
              </a:rPr>
              <a:t>-4x</a:t>
            </a:r>
            <a:r>
              <a:rPr sz="2400" baseline="-24305" dirty="0">
                <a:latin typeface="Times New Roman"/>
                <a:cs typeface="Times New Roman"/>
              </a:rPr>
              <a:t>1 </a:t>
            </a:r>
            <a:r>
              <a:rPr sz="2800" dirty="0">
                <a:latin typeface="Times New Roman"/>
                <a:cs typeface="Times New Roman"/>
              </a:rPr>
              <a:t>+ </a:t>
            </a:r>
            <a:r>
              <a:rPr sz="2800" spc="5" dirty="0">
                <a:latin typeface="Times New Roman"/>
                <a:cs typeface="Times New Roman"/>
              </a:rPr>
              <a:t>3x</a:t>
            </a:r>
            <a:r>
              <a:rPr sz="2400" spc="7" baseline="-24305" dirty="0">
                <a:latin typeface="Times New Roman"/>
                <a:cs typeface="Times New Roman"/>
              </a:rPr>
              <a:t>2 </a:t>
            </a:r>
            <a:r>
              <a:rPr sz="2800" dirty="0">
                <a:latin typeface="Times New Roman"/>
                <a:cs typeface="Times New Roman"/>
              </a:rPr>
              <a:t>+ </a:t>
            </a:r>
            <a:r>
              <a:rPr sz="2800" spc="5" dirty="0">
                <a:latin typeface="Times New Roman"/>
                <a:cs typeface="Times New Roman"/>
              </a:rPr>
              <a:t>8x</a:t>
            </a:r>
            <a:r>
              <a:rPr sz="2400" spc="7" baseline="-24305" dirty="0">
                <a:latin typeface="Times New Roman"/>
                <a:cs typeface="Times New Roman"/>
              </a:rPr>
              <a:t>3 </a:t>
            </a:r>
            <a:r>
              <a:rPr sz="2800" dirty="0">
                <a:latin typeface="Times New Roman"/>
                <a:cs typeface="Times New Roman"/>
              </a:rPr>
              <a:t>&lt; 10  </a:t>
            </a:r>
            <a:r>
              <a:rPr sz="2800" spc="5" dirty="0">
                <a:latin typeface="Times New Roman"/>
                <a:cs typeface="Times New Roman"/>
              </a:rPr>
              <a:t>x</a:t>
            </a:r>
            <a:r>
              <a:rPr sz="2400" spc="7" baseline="-24305" dirty="0">
                <a:latin typeface="Times New Roman"/>
                <a:cs typeface="Times New Roman"/>
              </a:rPr>
              <a:t>1</a:t>
            </a:r>
            <a:r>
              <a:rPr sz="2800" spc="5" dirty="0">
                <a:latin typeface="Times New Roman"/>
                <a:cs typeface="Times New Roman"/>
              </a:rPr>
              <a:t>, x</a:t>
            </a:r>
            <a:r>
              <a:rPr sz="2400" spc="7" baseline="-24305" dirty="0">
                <a:latin typeface="Times New Roman"/>
                <a:cs typeface="Times New Roman"/>
              </a:rPr>
              <a:t>2</a:t>
            </a:r>
            <a:r>
              <a:rPr sz="2800" spc="5" dirty="0">
                <a:latin typeface="Times New Roman"/>
                <a:cs typeface="Times New Roman"/>
              </a:rPr>
              <a:t>, x</a:t>
            </a:r>
            <a:r>
              <a:rPr sz="2400" spc="7" baseline="-24305" dirty="0">
                <a:latin typeface="Times New Roman"/>
                <a:cs typeface="Times New Roman"/>
              </a:rPr>
              <a:t>3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&gt;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0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5539" y="795020"/>
            <a:ext cx="16744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472300"/>
                </a:solidFill>
              </a:rPr>
              <a:t>C</a:t>
            </a:r>
            <a:r>
              <a:rPr sz="4400" spc="5" dirty="0">
                <a:solidFill>
                  <a:srgbClr val="472300"/>
                </a:solidFill>
              </a:rPr>
              <a:t>o</a:t>
            </a:r>
            <a:r>
              <a:rPr sz="4400" dirty="0">
                <a:solidFill>
                  <a:srgbClr val="472300"/>
                </a:solidFill>
              </a:rPr>
              <a:t>n</a:t>
            </a:r>
            <a:r>
              <a:rPr sz="4400" spc="10" dirty="0">
                <a:solidFill>
                  <a:srgbClr val="472300"/>
                </a:solidFill>
              </a:rPr>
              <a:t>t</a:t>
            </a:r>
            <a:r>
              <a:rPr sz="4400" dirty="0">
                <a:solidFill>
                  <a:srgbClr val="472300"/>
                </a:solidFill>
              </a:rPr>
              <a:t>…</a:t>
            </a:r>
            <a:endParaRPr sz="4400"/>
          </a:p>
        </p:txBody>
      </p:sp>
      <p:sp>
        <p:nvSpPr>
          <p:cNvPr id="6" name="object 6"/>
          <p:cNvSpPr/>
          <p:nvPr/>
        </p:nvSpPr>
        <p:spPr>
          <a:xfrm>
            <a:off x="6499859" y="486029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651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85890" y="484632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6769" y="1736090"/>
            <a:ext cx="8014334" cy="486791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443990">
              <a:lnSpc>
                <a:spcPct val="100000"/>
              </a:lnSpc>
              <a:spcBef>
                <a:spcPts val="1100"/>
              </a:spcBef>
            </a:pPr>
            <a:r>
              <a:rPr sz="2400" dirty="0">
                <a:latin typeface="Times New Roman"/>
                <a:cs typeface="Times New Roman"/>
              </a:rPr>
              <a:t>Let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100" spc="-7" baseline="-23809" dirty="0">
                <a:latin typeface="Times New Roman"/>
                <a:cs typeface="Times New Roman"/>
              </a:rPr>
              <a:t>1</a:t>
            </a:r>
            <a:r>
              <a:rPr sz="2400" spc="-5" dirty="0">
                <a:latin typeface="Times New Roman"/>
                <a:cs typeface="Times New Roman"/>
              </a:rPr>
              <a:t>, S</a:t>
            </a:r>
            <a:r>
              <a:rPr sz="2100" spc="-7" baseline="-23809" dirty="0">
                <a:latin typeface="Times New Roman"/>
                <a:cs typeface="Times New Roman"/>
              </a:rPr>
              <a:t>2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100" spc="-15" baseline="-23809" dirty="0">
                <a:latin typeface="Times New Roman"/>
                <a:cs typeface="Times New Roman"/>
              </a:rPr>
              <a:t>3 </a:t>
            </a:r>
            <a:r>
              <a:rPr sz="2400" dirty="0">
                <a:latin typeface="Times New Roman"/>
                <a:cs typeface="Times New Roman"/>
              </a:rPr>
              <a:t>be three slack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variables.</a:t>
            </a:r>
            <a:endParaRPr sz="2400">
              <a:latin typeface="Times New Roman"/>
              <a:cs typeface="Times New Roman"/>
            </a:endParaRPr>
          </a:p>
          <a:p>
            <a:pPr marL="3086100" marR="2230120" indent="410209">
              <a:lnSpc>
                <a:spcPct val="127600"/>
              </a:lnSpc>
              <a:spcBef>
                <a:spcPts val="204"/>
              </a:spcBef>
              <a:tabLst>
                <a:tab pos="5372735" algn="l"/>
              </a:tabLst>
            </a:pPr>
            <a:r>
              <a:rPr sz="2400" dirty="0">
                <a:latin typeface="Times New Roman"/>
                <a:cs typeface="Times New Roman"/>
              </a:rPr>
              <a:t>Modified form is:  </a:t>
            </a:r>
            <a:r>
              <a:rPr sz="2400" spc="-5" dirty="0">
                <a:latin typeface="Times New Roman"/>
                <a:cs typeface="Times New Roman"/>
              </a:rPr>
              <a:t>Z’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>
                <a:latin typeface="Times New Roman"/>
                <a:cs typeface="Times New Roman"/>
              </a:rPr>
              <a:t>x</a:t>
            </a:r>
            <a:r>
              <a:rPr sz="2100" spc="-7" baseline="-23809" dirty="0">
                <a:latin typeface="Times New Roman"/>
                <a:cs typeface="Times New Roman"/>
              </a:rPr>
              <a:t>1 </a:t>
            </a:r>
            <a:r>
              <a:rPr sz="2400" dirty="0">
                <a:latin typeface="Times New Roman"/>
                <a:cs typeface="Times New Roman"/>
              </a:rPr>
              <a:t>- </a:t>
            </a:r>
            <a:r>
              <a:rPr sz="2400" spc="-5" dirty="0">
                <a:latin typeface="Times New Roman"/>
                <a:cs typeface="Times New Roman"/>
              </a:rPr>
              <a:t>3x</a:t>
            </a:r>
            <a:r>
              <a:rPr sz="2100" spc="-7" baseline="-23809" dirty="0">
                <a:latin typeface="Times New Roman"/>
                <a:cs typeface="Times New Roman"/>
              </a:rPr>
              <a:t>2</a:t>
            </a:r>
            <a:r>
              <a:rPr sz="2100" spc="37" baseline="-2380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2x</a:t>
            </a:r>
            <a:r>
              <a:rPr sz="2100" spc="-7" baseline="-23809" dirty="0">
                <a:latin typeface="Times New Roman"/>
                <a:cs typeface="Times New Roman"/>
              </a:rPr>
              <a:t>3	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  </a:t>
            </a:r>
            <a:r>
              <a:rPr sz="2400" spc="-5" dirty="0">
                <a:latin typeface="Times New Roman"/>
                <a:cs typeface="Times New Roman"/>
              </a:rPr>
              <a:t>3x</a:t>
            </a:r>
            <a:r>
              <a:rPr sz="2100" spc="-7" baseline="-23809" dirty="0">
                <a:latin typeface="Times New Roman"/>
                <a:cs typeface="Times New Roman"/>
              </a:rPr>
              <a:t>1 </a:t>
            </a:r>
            <a:r>
              <a:rPr sz="2400" dirty="0">
                <a:latin typeface="Times New Roman"/>
                <a:cs typeface="Times New Roman"/>
              </a:rPr>
              <a:t>- </a:t>
            </a:r>
            <a:r>
              <a:rPr sz="2400" spc="-5" dirty="0">
                <a:latin typeface="Times New Roman"/>
                <a:cs typeface="Times New Roman"/>
              </a:rPr>
              <a:t>x</a:t>
            </a:r>
            <a:r>
              <a:rPr sz="2100" spc="-7" baseline="-23809" dirty="0">
                <a:latin typeface="Times New Roman"/>
                <a:cs typeface="Times New Roman"/>
              </a:rPr>
              <a:t>2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>
                <a:latin typeface="Times New Roman"/>
                <a:cs typeface="Times New Roman"/>
              </a:rPr>
              <a:t>3x</a:t>
            </a:r>
            <a:r>
              <a:rPr sz="2100" spc="-7" baseline="-23809" dirty="0">
                <a:latin typeface="Times New Roman"/>
                <a:cs typeface="Times New Roman"/>
              </a:rPr>
              <a:t>3 </a:t>
            </a:r>
            <a:r>
              <a:rPr sz="2400" spc="-5" dirty="0">
                <a:latin typeface="Times New Roman"/>
                <a:cs typeface="Times New Roman"/>
              </a:rPr>
              <a:t>+S</a:t>
            </a:r>
            <a:r>
              <a:rPr sz="2100" spc="-7" baseline="-23809" dirty="0">
                <a:latin typeface="Times New Roman"/>
                <a:cs typeface="Times New Roman"/>
              </a:rPr>
              <a:t>1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  <a:p>
            <a:pPr marR="2052955" algn="r">
              <a:lnSpc>
                <a:spcPct val="100000"/>
              </a:lnSpc>
              <a:spcBef>
                <a:spcPts val="1900"/>
              </a:spcBef>
            </a:pPr>
            <a:r>
              <a:rPr sz="2400" spc="-5" dirty="0">
                <a:latin typeface="Times New Roman"/>
                <a:cs typeface="Times New Roman"/>
              </a:rPr>
              <a:t>-2x</a:t>
            </a:r>
            <a:r>
              <a:rPr sz="2100" spc="-7" baseline="-23809" dirty="0">
                <a:latin typeface="Times New Roman"/>
                <a:cs typeface="Times New Roman"/>
              </a:rPr>
              <a:t>1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spc="-5" dirty="0">
                <a:latin typeface="Times New Roman"/>
                <a:cs typeface="Times New Roman"/>
              </a:rPr>
              <a:t>4x</a:t>
            </a:r>
            <a:r>
              <a:rPr sz="2100" spc="-7" baseline="-23809" dirty="0">
                <a:latin typeface="Times New Roman"/>
                <a:cs typeface="Times New Roman"/>
              </a:rPr>
              <a:t>2 </a:t>
            </a:r>
            <a:r>
              <a:rPr sz="2400" dirty="0">
                <a:latin typeface="Times New Roman"/>
                <a:cs typeface="Times New Roman"/>
              </a:rPr>
              <a:t>+ S</a:t>
            </a:r>
            <a:r>
              <a:rPr sz="2100" baseline="-23809" dirty="0">
                <a:latin typeface="Times New Roman"/>
                <a:cs typeface="Times New Roman"/>
              </a:rPr>
              <a:t>2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12</a:t>
            </a:r>
            <a:endParaRPr sz="2400">
              <a:latin typeface="Times New Roman"/>
              <a:cs typeface="Times New Roman"/>
            </a:endParaRPr>
          </a:p>
          <a:p>
            <a:pPr marR="1965960" algn="r">
              <a:lnSpc>
                <a:spcPct val="100000"/>
              </a:lnSpc>
              <a:spcBef>
                <a:spcPts val="1889"/>
              </a:spcBef>
              <a:tabLst>
                <a:tab pos="2837815" algn="l"/>
              </a:tabLst>
            </a:pPr>
            <a:r>
              <a:rPr sz="2400" dirty="0">
                <a:latin typeface="Times New Roman"/>
                <a:cs typeface="Times New Roman"/>
              </a:rPr>
              <a:t>-4x</a:t>
            </a:r>
            <a:r>
              <a:rPr sz="2100" spc="-7" baseline="-23809" dirty="0">
                <a:latin typeface="Times New Roman"/>
                <a:cs typeface="Times New Roman"/>
              </a:rPr>
              <a:t>1 </a:t>
            </a:r>
            <a:r>
              <a:rPr sz="2100" spc="-142" baseline="-2380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</a:t>
            </a:r>
            <a:r>
              <a:rPr sz="2400" spc="-15" dirty="0">
                <a:latin typeface="Times New Roman"/>
                <a:cs typeface="Times New Roman"/>
              </a:rPr>
              <a:t>x</a:t>
            </a:r>
            <a:r>
              <a:rPr sz="2100" spc="-7" baseline="-23809" dirty="0">
                <a:latin typeface="Times New Roman"/>
                <a:cs typeface="Times New Roman"/>
              </a:rPr>
              <a:t>2</a:t>
            </a:r>
            <a:r>
              <a:rPr sz="2100" baseline="-23809" dirty="0">
                <a:latin typeface="Times New Roman"/>
                <a:cs typeface="Times New Roman"/>
              </a:rPr>
              <a:t> </a:t>
            </a:r>
            <a:r>
              <a:rPr sz="2100" spc="-142" baseline="-2380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8</a:t>
            </a:r>
            <a:r>
              <a:rPr sz="2400" spc="-5" dirty="0">
                <a:latin typeface="Times New Roman"/>
                <a:cs typeface="Times New Roman"/>
              </a:rPr>
              <a:t>x</a:t>
            </a:r>
            <a:r>
              <a:rPr sz="2100" spc="-7" baseline="-23809" dirty="0">
                <a:latin typeface="Times New Roman"/>
                <a:cs typeface="Times New Roman"/>
              </a:rPr>
              <a:t>3</a:t>
            </a:r>
            <a:r>
              <a:rPr sz="2100" baseline="-23809" dirty="0">
                <a:latin typeface="Times New Roman"/>
                <a:cs typeface="Times New Roman"/>
              </a:rPr>
              <a:t> </a:t>
            </a:r>
            <a:r>
              <a:rPr sz="2100" spc="-157" baseline="-23809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+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100" spc="-7" baseline="-23809" dirty="0">
                <a:latin typeface="Times New Roman"/>
                <a:cs typeface="Times New Roman"/>
              </a:rPr>
              <a:t>3</a:t>
            </a:r>
            <a:r>
              <a:rPr sz="2100" baseline="-23809" dirty="0">
                <a:latin typeface="Times New Roman"/>
                <a:cs typeface="Times New Roman"/>
              </a:rPr>
              <a:t> </a:t>
            </a:r>
            <a:r>
              <a:rPr sz="2100" spc="-142" baseline="-2380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	10</a:t>
            </a:r>
            <a:endParaRPr sz="2400">
              <a:latin typeface="Times New Roman"/>
              <a:cs typeface="Times New Roman"/>
            </a:endParaRPr>
          </a:p>
          <a:p>
            <a:pPr marL="3961129">
              <a:lnSpc>
                <a:spcPts val="2760"/>
              </a:lnSpc>
              <a:spcBef>
                <a:spcPts val="1900"/>
              </a:spcBef>
            </a:pPr>
            <a:r>
              <a:rPr sz="2400" spc="-5" dirty="0">
                <a:latin typeface="Times New Roman"/>
                <a:cs typeface="Times New Roman"/>
              </a:rPr>
              <a:t>x</a:t>
            </a:r>
            <a:r>
              <a:rPr sz="2100" spc="-7" baseline="-23809" dirty="0">
                <a:latin typeface="Times New Roman"/>
                <a:cs typeface="Times New Roman"/>
              </a:rPr>
              <a:t>1</a:t>
            </a:r>
            <a:r>
              <a:rPr sz="2400" spc="-5" dirty="0">
                <a:latin typeface="Times New Roman"/>
                <a:cs typeface="Times New Roman"/>
              </a:rPr>
              <a:t>, </a:t>
            </a:r>
            <a:r>
              <a:rPr sz="2400" dirty="0">
                <a:latin typeface="Times New Roman"/>
                <a:cs typeface="Times New Roman"/>
              </a:rPr>
              <a:t>x</a:t>
            </a:r>
            <a:r>
              <a:rPr sz="2100" baseline="-23809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spc="-5" dirty="0">
                <a:latin typeface="Times New Roman"/>
                <a:cs typeface="Times New Roman"/>
              </a:rPr>
              <a:t>x</a:t>
            </a:r>
            <a:r>
              <a:rPr sz="2100" spc="-7" baseline="-23809" dirty="0">
                <a:latin typeface="Times New Roman"/>
                <a:cs typeface="Times New Roman"/>
              </a:rPr>
              <a:t>3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&gt;</a:t>
            </a:r>
            <a:r>
              <a:rPr sz="2400" dirty="0">
                <a:latin typeface="Times New Roman"/>
                <a:cs typeface="Times New Roman"/>
              </a:rPr>
              <a:t> 0</a:t>
            </a:r>
            <a:endParaRPr sz="2400">
              <a:latin typeface="Times New Roman"/>
              <a:cs typeface="Times New Roman"/>
            </a:endParaRPr>
          </a:p>
          <a:p>
            <a:pPr marL="25400">
              <a:lnSpc>
                <a:spcPts val="3240"/>
              </a:lnSpc>
            </a:pPr>
            <a:r>
              <a:rPr sz="2800" dirty="0">
                <a:latin typeface="Times New Roman"/>
                <a:cs typeface="Times New Roman"/>
              </a:rPr>
              <a:t>Initial </a:t>
            </a:r>
            <a:r>
              <a:rPr sz="2800" spc="-5" dirty="0">
                <a:latin typeface="Times New Roman"/>
                <a:cs typeface="Times New Roman"/>
              </a:rPr>
              <a:t>BFS </a:t>
            </a:r>
            <a:r>
              <a:rPr sz="2800" dirty="0">
                <a:latin typeface="Times New Roman"/>
                <a:cs typeface="Times New Roman"/>
              </a:rPr>
              <a:t>is : x</a:t>
            </a:r>
            <a:r>
              <a:rPr sz="2400" baseline="-24305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= 0, </a:t>
            </a:r>
            <a:r>
              <a:rPr sz="2800" spc="10" dirty="0">
                <a:latin typeface="Times New Roman"/>
                <a:cs typeface="Times New Roman"/>
              </a:rPr>
              <a:t>x</a:t>
            </a:r>
            <a:r>
              <a:rPr sz="2400" spc="15" baseline="-24305" dirty="0">
                <a:latin typeface="Times New Roman"/>
                <a:cs typeface="Times New Roman"/>
              </a:rPr>
              <a:t>2</a:t>
            </a:r>
            <a:r>
              <a:rPr sz="2800" spc="10" dirty="0">
                <a:latin typeface="Times New Roman"/>
                <a:cs typeface="Times New Roman"/>
              </a:rPr>
              <a:t>= </a:t>
            </a:r>
            <a:r>
              <a:rPr sz="2800" spc="5" dirty="0">
                <a:latin typeface="Times New Roman"/>
                <a:cs typeface="Times New Roman"/>
              </a:rPr>
              <a:t>0, </a:t>
            </a:r>
            <a:r>
              <a:rPr sz="2800" dirty="0">
                <a:latin typeface="Times New Roman"/>
                <a:cs typeface="Times New Roman"/>
              </a:rPr>
              <a:t>x</a:t>
            </a:r>
            <a:r>
              <a:rPr sz="2400" baseline="-24305" dirty="0">
                <a:latin typeface="Times New Roman"/>
                <a:cs typeface="Times New Roman"/>
              </a:rPr>
              <a:t>3</a:t>
            </a:r>
            <a:r>
              <a:rPr sz="2800" dirty="0">
                <a:latin typeface="Times New Roman"/>
                <a:cs typeface="Times New Roman"/>
              </a:rPr>
              <a:t>=0, </a:t>
            </a:r>
            <a:r>
              <a:rPr sz="2800" spc="5" dirty="0">
                <a:latin typeface="Times New Roman"/>
                <a:cs typeface="Times New Roman"/>
              </a:rPr>
              <a:t>S</a:t>
            </a:r>
            <a:r>
              <a:rPr sz="2400" spc="7" baseline="-24305" dirty="0">
                <a:latin typeface="Times New Roman"/>
                <a:cs typeface="Times New Roman"/>
              </a:rPr>
              <a:t>1</a:t>
            </a:r>
            <a:r>
              <a:rPr sz="2800" spc="5" dirty="0">
                <a:latin typeface="Times New Roman"/>
                <a:cs typeface="Times New Roman"/>
              </a:rPr>
              <a:t>= 7, S</a:t>
            </a:r>
            <a:r>
              <a:rPr sz="2400" spc="7" baseline="-24305" dirty="0">
                <a:latin typeface="Times New Roman"/>
                <a:cs typeface="Times New Roman"/>
              </a:rPr>
              <a:t>2</a:t>
            </a:r>
            <a:r>
              <a:rPr sz="2800" spc="5" dirty="0">
                <a:latin typeface="Times New Roman"/>
                <a:cs typeface="Times New Roman"/>
              </a:rPr>
              <a:t>= </a:t>
            </a:r>
            <a:r>
              <a:rPr sz="2800" dirty="0">
                <a:latin typeface="Times New Roman"/>
                <a:cs typeface="Times New Roman"/>
              </a:rPr>
              <a:t>12, S</a:t>
            </a:r>
            <a:r>
              <a:rPr sz="2400" baseline="-24305" dirty="0">
                <a:latin typeface="Times New Roman"/>
                <a:cs typeface="Times New Roman"/>
              </a:rPr>
              <a:t>3 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3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10</a:t>
            </a:r>
            <a:endParaRPr sz="2800">
              <a:latin typeface="Times New Roman"/>
              <a:cs typeface="Times New Roman"/>
            </a:endParaRPr>
          </a:p>
          <a:p>
            <a:pPr marL="2146300">
              <a:lnSpc>
                <a:spcPct val="100000"/>
              </a:lnSpc>
              <a:spcBef>
                <a:spcPts val="2210"/>
              </a:spcBef>
            </a:pP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Z=0.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5539" y="795020"/>
            <a:ext cx="16744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472300"/>
                </a:solidFill>
              </a:rPr>
              <a:t>C</a:t>
            </a:r>
            <a:r>
              <a:rPr sz="4400" spc="5" dirty="0">
                <a:solidFill>
                  <a:srgbClr val="472300"/>
                </a:solidFill>
              </a:rPr>
              <a:t>o</a:t>
            </a:r>
            <a:r>
              <a:rPr sz="4400" dirty="0">
                <a:solidFill>
                  <a:srgbClr val="472300"/>
                </a:solidFill>
              </a:rPr>
              <a:t>n</a:t>
            </a:r>
            <a:r>
              <a:rPr sz="4400" spc="10" dirty="0">
                <a:solidFill>
                  <a:srgbClr val="472300"/>
                </a:solidFill>
              </a:rPr>
              <a:t>t</a:t>
            </a:r>
            <a:r>
              <a:rPr sz="4400" dirty="0">
                <a:solidFill>
                  <a:srgbClr val="472300"/>
                </a:solidFill>
              </a:rPr>
              <a:t>…</a:t>
            </a:r>
            <a:endParaRPr sz="44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52603" y="1890803"/>
          <a:ext cx="7010400" cy="2730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6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6239">
                <a:tc rowSpan="2">
                  <a:txBody>
                    <a:bodyPr/>
                    <a:lstStyle/>
                    <a:p>
                      <a:pPr marL="88900" marR="838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Basic  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ar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9296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Coefficients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of: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Sol.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Ratio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4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Z’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229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Z’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983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10/3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3500527" y="4719727"/>
            <a:ext cx="237944" cy="237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3400" y="3886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228600" y="0"/>
                </a:moveTo>
                <a:lnTo>
                  <a:pt x="228600" y="57150"/>
                </a:lnTo>
                <a:lnTo>
                  <a:pt x="0" y="57150"/>
                </a:lnTo>
                <a:lnTo>
                  <a:pt x="0" y="171450"/>
                </a:lnTo>
                <a:lnTo>
                  <a:pt x="228600" y="171450"/>
                </a:lnTo>
                <a:lnTo>
                  <a:pt x="228600" y="228600"/>
                </a:lnTo>
                <a:lnTo>
                  <a:pt x="304800" y="1143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53400" y="3886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57150"/>
                </a:moveTo>
                <a:lnTo>
                  <a:pt x="228600" y="57150"/>
                </a:lnTo>
                <a:lnTo>
                  <a:pt x="228600" y="0"/>
                </a:lnTo>
                <a:lnTo>
                  <a:pt x="304800" y="114300"/>
                </a:lnTo>
                <a:lnTo>
                  <a:pt x="228600" y="228600"/>
                </a:lnTo>
                <a:lnTo>
                  <a:pt x="22860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89000" y="5156200"/>
            <a:ext cx="7113905" cy="995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13700"/>
              </a:lnSpc>
              <a:spcBef>
                <a:spcPts val="100"/>
              </a:spcBef>
            </a:pPr>
            <a:r>
              <a:rPr sz="2800" spc="-5" dirty="0">
                <a:latin typeface="Times New Roman"/>
                <a:cs typeface="Times New Roman"/>
              </a:rPr>
              <a:t>Therefore, </a:t>
            </a:r>
            <a:r>
              <a:rPr sz="2800" spc="5" dirty="0">
                <a:latin typeface="Times New Roman"/>
                <a:cs typeface="Times New Roman"/>
              </a:rPr>
              <a:t>x</a:t>
            </a:r>
            <a:r>
              <a:rPr sz="2400" spc="7" baseline="-24305" dirty="0">
                <a:latin typeface="Times New Roman"/>
                <a:cs typeface="Times New Roman"/>
              </a:rPr>
              <a:t>2 </a:t>
            </a:r>
            <a:r>
              <a:rPr sz="2800" dirty="0">
                <a:latin typeface="Times New Roman"/>
                <a:cs typeface="Times New Roman"/>
              </a:rPr>
              <a:t>is the </a:t>
            </a:r>
            <a:r>
              <a:rPr sz="2800" spc="-5" dirty="0">
                <a:latin typeface="Times New Roman"/>
                <a:cs typeface="Times New Roman"/>
              </a:rPr>
              <a:t>entering variable </a:t>
            </a:r>
            <a:r>
              <a:rPr sz="2800" dirty="0">
                <a:latin typeface="Times New Roman"/>
                <a:cs typeface="Times New Roman"/>
              </a:rPr>
              <a:t>and </a:t>
            </a:r>
            <a:r>
              <a:rPr sz="2800" spc="5" dirty="0">
                <a:latin typeface="Times New Roman"/>
                <a:cs typeface="Times New Roman"/>
              </a:rPr>
              <a:t>S</a:t>
            </a:r>
            <a:r>
              <a:rPr sz="2400" spc="7" baseline="-24305" dirty="0">
                <a:latin typeface="Times New Roman"/>
                <a:cs typeface="Times New Roman"/>
              </a:rPr>
              <a:t>2 </a:t>
            </a:r>
            <a:r>
              <a:rPr sz="2800" dirty="0">
                <a:latin typeface="Times New Roman"/>
                <a:cs typeface="Times New Roman"/>
              </a:rPr>
              <a:t>is the  departing</a:t>
            </a:r>
            <a:r>
              <a:rPr sz="2800" spc="-5" dirty="0">
                <a:latin typeface="Times New Roman"/>
                <a:cs typeface="Times New Roman"/>
              </a:rPr>
              <a:t> variable.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5539" y="795020"/>
            <a:ext cx="16744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472300"/>
                </a:solidFill>
              </a:rPr>
              <a:t>C</a:t>
            </a:r>
            <a:r>
              <a:rPr sz="4400" spc="5" dirty="0">
                <a:solidFill>
                  <a:srgbClr val="472300"/>
                </a:solidFill>
              </a:rPr>
              <a:t>o</a:t>
            </a:r>
            <a:r>
              <a:rPr sz="4400" dirty="0">
                <a:solidFill>
                  <a:srgbClr val="472300"/>
                </a:solidFill>
              </a:rPr>
              <a:t>n</a:t>
            </a:r>
            <a:r>
              <a:rPr sz="4400" spc="10" dirty="0">
                <a:solidFill>
                  <a:srgbClr val="472300"/>
                </a:solidFill>
              </a:rPr>
              <a:t>t</a:t>
            </a:r>
            <a:r>
              <a:rPr sz="4400" dirty="0">
                <a:solidFill>
                  <a:srgbClr val="472300"/>
                </a:solidFill>
              </a:rPr>
              <a:t>…</a:t>
            </a:r>
            <a:endParaRPr sz="44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52603" y="1890803"/>
          <a:ext cx="7010400" cy="2730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6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6239">
                <a:tc rowSpan="2">
                  <a:txBody>
                    <a:bodyPr/>
                    <a:lstStyle/>
                    <a:p>
                      <a:pPr marL="88900" marR="838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Basic  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ar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0058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Coefficients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of: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Sol.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Ratio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4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Z’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229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Z’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-1/2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3/4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9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5/2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983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1/4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-1/2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1/4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-5/2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-3/4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890927" y="4719727"/>
            <a:ext cx="237944" cy="237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34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228600" y="0"/>
                </a:moveTo>
                <a:lnTo>
                  <a:pt x="228600" y="57150"/>
                </a:lnTo>
                <a:lnTo>
                  <a:pt x="0" y="57150"/>
                </a:lnTo>
                <a:lnTo>
                  <a:pt x="0" y="171450"/>
                </a:lnTo>
                <a:lnTo>
                  <a:pt x="228600" y="171450"/>
                </a:lnTo>
                <a:lnTo>
                  <a:pt x="228600" y="228600"/>
                </a:lnTo>
                <a:lnTo>
                  <a:pt x="304800" y="1143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53400" y="3352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57150"/>
                </a:moveTo>
                <a:lnTo>
                  <a:pt x="228600" y="57150"/>
                </a:lnTo>
                <a:lnTo>
                  <a:pt x="228600" y="0"/>
                </a:lnTo>
                <a:lnTo>
                  <a:pt x="304800" y="114300"/>
                </a:lnTo>
                <a:lnTo>
                  <a:pt x="228600" y="228600"/>
                </a:lnTo>
                <a:lnTo>
                  <a:pt x="22860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89000" y="5156200"/>
            <a:ext cx="7113905" cy="995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13700"/>
              </a:lnSpc>
              <a:spcBef>
                <a:spcPts val="100"/>
              </a:spcBef>
            </a:pPr>
            <a:r>
              <a:rPr sz="2800" spc="-5" dirty="0">
                <a:latin typeface="Times New Roman"/>
                <a:cs typeface="Times New Roman"/>
              </a:rPr>
              <a:t>Therefore, </a:t>
            </a:r>
            <a:r>
              <a:rPr sz="2800" spc="5" dirty="0">
                <a:latin typeface="Times New Roman"/>
                <a:cs typeface="Times New Roman"/>
              </a:rPr>
              <a:t>x</a:t>
            </a:r>
            <a:r>
              <a:rPr sz="2400" spc="7" baseline="-24305" dirty="0">
                <a:latin typeface="Times New Roman"/>
                <a:cs typeface="Times New Roman"/>
              </a:rPr>
              <a:t>1 </a:t>
            </a:r>
            <a:r>
              <a:rPr sz="2800" dirty="0">
                <a:latin typeface="Times New Roman"/>
                <a:cs typeface="Times New Roman"/>
              </a:rPr>
              <a:t>is the </a:t>
            </a:r>
            <a:r>
              <a:rPr sz="2800" spc="-5" dirty="0">
                <a:latin typeface="Times New Roman"/>
                <a:cs typeface="Times New Roman"/>
              </a:rPr>
              <a:t>entering variable </a:t>
            </a:r>
            <a:r>
              <a:rPr sz="2800" dirty="0">
                <a:latin typeface="Times New Roman"/>
                <a:cs typeface="Times New Roman"/>
              </a:rPr>
              <a:t>and </a:t>
            </a:r>
            <a:r>
              <a:rPr sz="2800" spc="5" dirty="0">
                <a:latin typeface="Times New Roman"/>
                <a:cs typeface="Times New Roman"/>
              </a:rPr>
              <a:t>S</a:t>
            </a:r>
            <a:r>
              <a:rPr sz="2400" spc="7" baseline="-24305" dirty="0">
                <a:latin typeface="Times New Roman"/>
                <a:cs typeface="Times New Roman"/>
              </a:rPr>
              <a:t>1 </a:t>
            </a:r>
            <a:r>
              <a:rPr sz="2800" dirty="0">
                <a:latin typeface="Times New Roman"/>
                <a:cs typeface="Times New Roman"/>
              </a:rPr>
              <a:t>is the  departing</a:t>
            </a:r>
            <a:r>
              <a:rPr sz="2800" spc="-5" dirty="0">
                <a:latin typeface="Times New Roman"/>
                <a:cs typeface="Times New Roman"/>
              </a:rPr>
              <a:t> variable.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81100" y="819150"/>
            <a:ext cx="714248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4210" marR="5080" indent="-319151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Rewrite objective function so </a:t>
            </a:r>
            <a:r>
              <a:rPr sz="2800" b="1" dirty="0">
                <a:latin typeface="Arial"/>
                <a:cs typeface="Arial"/>
              </a:rPr>
              <a:t>it </a:t>
            </a:r>
            <a:r>
              <a:rPr sz="2800" b="1" spc="-5" dirty="0">
                <a:latin typeface="Arial"/>
                <a:cs typeface="Arial"/>
              </a:rPr>
              <a:t>is </a:t>
            </a:r>
            <a:r>
              <a:rPr sz="2800" b="1" spc="-10" dirty="0">
                <a:latin typeface="Arial"/>
                <a:cs typeface="Arial"/>
              </a:rPr>
              <a:t>equal </a:t>
            </a:r>
            <a:r>
              <a:rPr sz="2800" b="1" dirty="0">
                <a:latin typeface="Arial"/>
                <a:cs typeface="Arial"/>
              </a:rPr>
              <a:t>to  </a:t>
            </a:r>
            <a:r>
              <a:rPr sz="2800" b="1" spc="-5" dirty="0">
                <a:latin typeface="Arial"/>
                <a:cs typeface="Arial"/>
              </a:rPr>
              <a:t>zero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4780" y="3089909"/>
            <a:ext cx="6430010" cy="998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algn="ctr">
              <a:lnSpc>
                <a:spcPct val="100000"/>
              </a:lnSpc>
              <a:spcBef>
                <a:spcPts val="100"/>
              </a:spcBef>
              <a:tabLst>
                <a:tab pos="3644265" algn="l"/>
                <a:tab pos="6014085" algn="l"/>
              </a:tabLst>
            </a:pPr>
            <a:r>
              <a:rPr sz="2400" dirty="0">
                <a:latin typeface="Times New Roman"/>
                <a:cs typeface="Times New Roman"/>
              </a:rPr>
              <a:t>We then need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rewrite	</a:t>
            </a:r>
            <a:r>
              <a:rPr sz="2400" b="1" dirty="0">
                <a:latin typeface="Times New Roman"/>
                <a:cs typeface="Times New Roman"/>
              </a:rPr>
              <a:t>Z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13x</a:t>
            </a:r>
            <a:r>
              <a:rPr sz="2100" b="1" spc="-7" baseline="-23809" dirty="0">
                <a:latin typeface="Times New Roman"/>
                <a:cs typeface="Times New Roman"/>
              </a:rPr>
              <a:t>1</a:t>
            </a:r>
            <a:r>
              <a:rPr sz="2400" b="1" spc="-5" dirty="0">
                <a:latin typeface="Times New Roman"/>
                <a:cs typeface="Times New Roman"/>
              </a:rPr>
              <a:t>+11x</a:t>
            </a:r>
            <a:r>
              <a:rPr sz="2100" b="1" spc="-7" baseline="-23809" dirty="0">
                <a:latin typeface="Times New Roman"/>
                <a:cs typeface="Times New Roman"/>
              </a:rPr>
              <a:t>2	</a:t>
            </a:r>
            <a:r>
              <a:rPr sz="2400" dirty="0">
                <a:latin typeface="Times New Roman"/>
                <a:cs typeface="Times New Roman"/>
              </a:rPr>
              <a:t>as:</a:t>
            </a:r>
          </a:p>
          <a:p>
            <a:pPr marL="25400" algn="ctr">
              <a:lnSpc>
                <a:spcPct val="100000"/>
              </a:lnSpc>
              <a:spcBef>
                <a:spcPts val="1900"/>
              </a:spcBef>
              <a:tabLst>
                <a:tab pos="1752600" algn="l"/>
              </a:tabLst>
            </a:pPr>
            <a:r>
              <a:rPr sz="2400" b="1" dirty="0">
                <a:latin typeface="Times New Roman"/>
                <a:cs typeface="Times New Roman"/>
              </a:rPr>
              <a:t>Z -13x</a:t>
            </a:r>
            <a:r>
              <a:rPr sz="2100" b="1" baseline="-23809" dirty="0">
                <a:latin typeface="Times New Roman"/>
                <a:cs typeface="Times New Roman"/>
              </a:rPr>
              <a:t>1</a:t>
            </a:r>
            <a:r>
              <a:rPr sz="2400" b="1" dirty="0">
                <a:latin typeface="Times New Roman"/>
                <a:cs typeface="Times New Roman"/>
              </a:rPr>
              <a:t>-11x</a:t>
            </a:r>
            <a:r>
              <a:rPr sz="2100" b="1" baseline="-23809" dirty="0">
                <a:latin typeface="Times New Roman"/>
                <a:cs typeface="Times New Roman"/>
              </a:rPr>
              <a:t>2	</a:t>
            </a:r>
            <a:r>
              <a:rPr sz="2400" b="1" dirty="0">
                <a:latin typeface="Times New Roman"/>
                <a:cs typeface="Times New Roman"/>
              </a:rPr>
              <a:t>=0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5539" y="795020"/>
            <a:ext cx="16744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472300"/>
                </a:solidFill>
              </a:rPr>
              <a:t>C</a:t>
            </a:r>
            <a:r>
              <a:rPr sz="4400" spc="5" dirty="0">
                <a:solidFill>
                  <a:srgbClr val="472300"/>
                </a:solidFill>
              </a:rPr>
              <a:t>o</a:t>
            </a:r>
            <a:r>
              <a:rPr sz="4400" dirty="0">
                <a:solidFill>
                  <a:srgbClr val="472300"/>
                </a:solidFill>
              </a:rPr>
              <a:t>n</a:t>
            </a:r>
            <a:r>
              <a:rPr sz="4400" spc="10" dirty="0">
                <a:solidFill>
                  <a:srgbClr val="472300"/>
                </a:solidFill>
              </a:rPr>
              <a:t>t</a:t>
            </a:r>
            <a:r>
              <a:rPr sz="4400" dirty="0">
                <a:solidFill>
                  <a:srgbClr val="472300"/>
                </a:solidFill>
              </a:rPr>
              <a:t>…</a:t>
            </a:r>
            <a:endParaRPr sz="44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52603" y="1890803"/>
          <a:ext cx="6781800" cy="2730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6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6239">
                <a:tc rowSpan="2">
                  <a:txBody>
                    <a:bodyPr/>
                    <a:lstStyle/>
                    <a:p>
                      <a:pPr marL="88900" marR="838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Basic  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ar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15760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Coefficients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of: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Sol.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4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Z’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229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Z’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13/5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8/10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6/5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2/5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1/10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3/5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3/10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-1/2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199639" y="5241289"/>
            <a:ext cx="5196205" cy="1010919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00"/>
              </a:spcBef>
              <a:tabLst>
                <a:tab pos="3552825" algn="l"/>
                <a:tab pos="4425315" algn="l"/>
              </a:tabLst>
            </a:pPr>
            <a:r>
              <a:rPr sz="2400" dirty="0">
                <a:latin typeface="Times New Roman"/>
                <a:cs typeface="Times New Roman"/>
              </a:rPr>
              <a:t>Optimal </a:t>
            </a:r>
            <a:r>
              <a:rPr sz="2400" spc="-5" dirty="0">
                <a:latin typeface="Times New Roman"/>
                <a:cs typeface="Times New Roman"/>
              </a:rPr>
              <a:t>Solution </a:t>
            </a:r>
            <a:r>
              <a:rPr sz="2400" spc="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100" b="1" baseline="-23809" dirty="0">
                <a:latin typeface="Times New Roman"/>
                <a:cs typeface="Times New Roman"/>
              </a:rPr>
              <a:t>1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4,	</a:t>
            </a:r>
            <a:r>
              <a:rPr sz="2400" b="1" spc="-5" dirty="0">
                <a:latin typeface="Times New Roman"/>
                <a:cs typeface="Times New Roman"/>
              </a:rPr>
              <a:t>x</a:t>
            </a:r>
            <a:r>
              <a:rPr sz="2100" b="1" spc="-7" baseline="-23809" dirty="0">
                <a:latin typeface="Times New Roman"/>
                <a:cs typeface="Times New Roman"/>
              </a:rPr>
              <a:t>2</a:t>
            </a:r>
            <a:r>
              <a:rPr sz="2400" b="1" spc="-5" dirty="0">
                <a:latin typeface="Times New Roman"/>
                <a:cs typeface="Times New Roman"/>
              </a:rPr>
              <a:t>= </a:t>
            </a:r>
            <a:r>
              <a:rPr sz="2400" b="1" dirty="0">
                <a:latin typeface="Times New Roman"/>
                <a:cs typeface="Times New Roman"/>
              </a:rPr>
              <a:t>5,	</a:t>
            </a:r>
            <a:r>
              <a:rPr sz="2400" b="1" spc="-5" dirty="0">
                <a:latin typeface="Times New Roman"/>
                <a:cs typeface="Times New Roman"/>
              </a:rPr>
              <a:t>x</a:t>
            </a:r>
            <a:r>
              <a:rPr sz="2100" b="1" spc="-7" baseline="-23809" dirty="0">
                <a:latin typeface="Times New Roman"/>
                <a:cs typeface="Times New Roman"/>
              </a:rPr>
              <a:t>3</a:t>
            </a:r>
            <a:r>
              <a:rPr sz="2400" b="1" spc="-5" dirty="0">
                <a:latin typeface="Times New Roman"/>
                <a:cs typeface="Times New Roman"/>
              </a:rPr>
              <a:t>=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0,</a:t>
            </a:r>
            <a:endParaRPr sz="2400">
              <a:latin typeface="Times New Roman"/>
              <a:cs typeface="Times New Roman"/>
            </a:endParaRPr>
          </a:p>
          <a:p>
            <a:pPr marL="2119630">
              <a:lnSpc>
                <a:spcPct val="100000"/>
              </a:lnSpc>
              <a:spcBef>
                <a:spcPts val="1000"/>
              </a:spcBef>
              <a:tabLst>
                <a:tab pos="4045585" algn="l"/>
              </a:tabLst>
            </a:pPr>
            <a:r>
              <a:rPr sz="2400" b="1" dirty="0">
                <a:latin typeface="Times New Roman"/>
                <a:cs typeface="Times New Roman"/>
              </a:rPr>
              <a:t>Z’ = 11	Z =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-11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86400" y="586740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57150"/>
                </a:moveTo>
                <a:lnTo>
                  <a:pt x="400050" y="57150"/>
                </a:lnTo>
                <a:lnTo>
                  <a:pt x="400050" y="0"/>
                </a:lnTo>
                <a:lnTo>
                  <a:pt x="533400" y="114300"/>
                </a:lnTo>
                <a:lnTo>
                  <a:pt x="400050" y="228600"/>
                </a:lnTo>
                <a:lnTo>
                  <a:pt x="40005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5539" y="795020"/>
            <a:ext cx="201231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472300"/>
                </a:solidFill>
              </a:rPr>
              <a:t>Example</a:t>
            </a:r>
            <a:endParaRPr sz="4400"/>
          </a:p>
        </p:txBody>
      </p:sp>
      <p:sp>
        <p:nvSpPr>
          <p:cNvPr id="6" name="object 6"/>
          <p:cNvSpPr/>
          <p:nvPr/>
        </p:nvSpPr>
        <p:spPr>
          <a:xfrm>
            <a:off x="4632959" y="4226559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>
                <a:moveTo>
                  <a:pt x="0" y="0"/>
                </a:moveTo>
                <a:lnTo>
                  <a:pt x="199390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17720" y="421132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>
                <a:moveTo>
                  <a:pt x="0" y="0"/>
                </a:moveTo>
                <a:lnTo>
                  <a:pt x="19939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06620" y="4933950"/>
            <a:ext cx="200660" cy="0"/>
          </a:xfrm>
          <a:custGeom>
            <a:avLst/>
            <a:gdLst/>
            <a:ahLst/>
            <a:cxnLst/>
            <a:rect l="l" t="t" r="r" b="b"/>
            <a:pathLst>
              <a:path w="200660">
                <a:moveTo>
                  <a:pt x="0" y="0"/>
                </a:moveTo>
                <a:lnTo>
                  <a:pt x="200660" y="0"/>
                </a:lnTo>
              </a:path>
            </a:pathLst>
          </a:custGeom>
          <a:ln w="1905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91379" y="4918709"/>
            <a:ext cx="200660" cy="0"/>
          </a:xfrm>
          <a:custGeom>
            <a:avLst/>
            <a:gdLst/>
            <a:ahLst/>
            <a:cxnLst/>
            <a:rect l="l" t="t" r="r" b="b"/>
            <a:pathLst>
              <a:path w="200660">
                <a:moveTo>
                  <a:pt x="0" y="0"/>
                </a:moveTo>
                <a:lnTo>
                  <a:pt x="20066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08300" y="2396490"/>
            <a:ext cx="2870200" cy="328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Times New Roman"/>
                <a:cs typeface="Times New Roman"/>
              </a:rPr>
              <a:t>Max.. </a:t>
            </a:r>
            <a:r>
              <a:rPr sz="2800" dirty="0">
                <a:latin typeface="Times New Roman"/>
                <a:cs typeface="Times New Roman"/>
              </a:rPr>
              <a:t>Z = </a:t>
            </a:r>
            <a:r>
              <a:rPr sz="2800" spc="5" dirty="0">
                <a:latin typeface="Times New Roman"/>
                <a:cs typeface="Times New Roman"/>
              </a:rPr>
              <a:t>3x</a:t>
            </a:r>
            <a:r>
              <a:rPr sz="2400" spc="7" baseline="-24305" dirty="0">
                <a:latin typeface="Times New Roman"/>
                <a:cs typeface="Times New Roman"/>
              </a:rPr>
              <a:t>1 </a:t>
            </a:r>
            <a:r>
              <a:rPr sz="2800" dirty="0">
                <a:latin typeface="Times New Roman"/>
                <a:cs typeface="Times New Roman"/>
              </a:rPr>
              <a:t>+</a:t>
            </a:r>
            <a:r>
              <a:rPr sz="2800" spc="-12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4x</a:t>
            </a:r>
            <a:r>
              <a:rPr sz="2400" spc="7" baseline="-24305" dirty="0">
                <a:latin typeface="Times New Roman"/>
                <a:cs typeface="Times New Roman"/>
              </a:rPr>
              <a:t>2</a:t>
            </a:r>
            <a:endParaRPr sz="2400" baseline="-2430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00" spc="10" dirty="0">
                <a:latin typeface="Times New Roman"/>
                <a:cs typeface="Times New Roman"/>
              </a:rPr>
              <a:t>Subject to</a:t>
            </a:r>
            <a:r>
              <a:rPr sz="1600" spc="5" dirty="0">
                <a:latin typeface="Times New Roman"/>
                <a:cs typeface="Times New Roman"/>
              </a:rPr>
              <a:t> constraints: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1014094" algn="l"/>
              </a:tabLst>
            </a:pPr>
            <a:r>
              <a:rPr sz="2800" spc="5" dirty="0">
                <a:latin typeface="Times New Roman"/>
                <a:cs typeface="Times New Roman"/>
              </a:rPr>
              <a:t>x</a:t>
            </a:r>
            <a:r>
              <a:rPr sz="2400" spc="7" baseline="-24305" dirty="0">
                <a:latin typeface="Times New Roman"/>
                <a:cs typeface="Times New Roman"/>
              </a:rPr>
              <a:t>1</a:t>
            </a:r>
            <a:r>
              <a:rPr sz="2400" spc="15" baseline="-2430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-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x</a:t>
            </a:r>
            <a:r>
              <a:rPr sz="2400" baseline="-24305" dirty="0">
                <a:latin typeface="Times New Roman"/>
                <a:cs typeface="Times New Roman"/>
              </a:rPr>
              <a:t>2	</a:t>
            </a:r>
            <a:r>
              <a:rPr sz="2800" dirty="0">
                <a:latin typeface="Times New Roman"/>
                <a:cs typeface="Times New Roman"/>
              </a:rPr>
              <a:t>&lt;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 marL="708660" marR="613410" algn="ctr">
              <a:lnSpc>
                <a:spcPct val="165800"/>
              </a:lnSpc>
            </a:pPr>
            <a:r>
              <a:rPr sz="2800" dirty="0">
                <a:latin typeface="Times New Roman"/>
                <a:cs typeface="Times New Roman"/>
              </a:rPr>
              <a:t>-x</a:t>
            </a:r>
            <a:r>
              <a:rPr sz="2400" baseline="-24305" dirty="0">
                <a:latin typeface="Times New Roman"/>
                <a:cs typeface="Times New Roman"/>
              </a:rPr>
              <a:t>1 </a:t>
            </a:r>
            <a:r>
              <a:rPr sz="2800" dirty="0">
                <a:latin typeface="Times New Roman"/>
                <a:cs typeface="Times New Roman"/>
              </a:rPr>
              <a:t>+ x</a:t>
            </a:r>
            <a:r>
              <a:rPr sz="2400" baseline="-24305" dirty="0">
                <a:latin typeface="Times New Roman"/>
                <a:cs typeface="Times New Roman"/>
              </a:rPr>
              <a:t>2 </a:t>
            </a:r>
            <a:r>
              <a:rPr sz="2800" dirty="0">
                <a:latin typeface="Times New Roman"/>
                <a:cs typeface="Times New Roman"/>
              </a:rPr>
              <a:t>&lt;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2  x</a:t>
            </a:r>
            <a:r>
              <a:rPr sz="2400" baseline="-24305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, </a:t>
            </a:r>
            <a:r>
              <a:rPr sz="2800" spc="5" dirty="0">
                <a:latin typeface="Times New Roman"/>
                <a:cs typeface="Times New Roman"/>
              </a:rPr>
              <a:t>x</a:t>
            </a:r>
            <a:r>
              <a:rPr sz="2400" spc="7" baseline="-24305" dirty="0">
                <a:latin typeface="Times New Roman"/>
                <a:cs typeface="Times New Roman"/>
              </a:rPr>
              <a:t>2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&gt;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0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5539" y="795020"/>
            <a:ext cx="16744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472300"/>
                </a:solidFill>
              </a:rPr>
              <a:t>C</a:t>
            </a:r>
            <a:r>
              <a:rPr sz="4400" spc="5" dirty="0">
                <a:solidFill>
                  <a:srgbClr val="472300"/>
                </a:solidFill>
              </a:rPr>
              <a:t>o</a:t>
            </a:r>
            <a:r>
              <a:rPr sz="4400" dirty="0">
                <a:solidFill>
                  <a:srgbClr val="472300"/>
                </a:solidFill>
              </a:rPr>
              <a:t>n</a:t>
            </a:r>
            <a:r>
              <a:rPr sz="4400" spc="10" dirty="0">
                <a:solidFill>
                  <a:srgbClr val="472300"/>
                </a:solidFill>
              </a:rPr>
              <a:t>t</a:t>
            </a:r>
            <a:r>
              <a:rPr sz="4400" dirty="0">
                <a:solidFill>
                  <a:srgbClr val="472300"/>
                </a:solidFill>
              </a:rPr>
              <a:t>…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1055369" y="1659890"/>
            <a:ext cx="5788025" cy="502031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458470" algn="ctr">
              <a:lnSpc>
                <a:spcPct val="100000"/>
              </a:lnSpc>
              <a:spcBef>
                <a:spcPts val="1090"/>
              </a:spcBef>
            </a:pPr>
            <a:r>
              <a:rPr sz="2400" spc="-5" dirty="0">
                <a:latin typeface="Times New Roman"/>
                <a:cs typeface="Times New Roman"/>
              </a:rPr>
              <a:t>Let S</a:t>
            </a:r>
            <a:r>
              <a:rPr sz="2100" spc="-7" baseline="-23809" dirty="0">
                <a:latin typeface="Times New Roman"/>
                <a:cs typeface="Times New Roman"/>
              </a:rPr>
              <a:t>1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100" spc="-15" baseline="-23809" dirty="0">
                <a:latin typeface="Times New Roman"/>
                <a:cs typeface="Times New Roman"/>
              </a:rPr>
              <a:t>2 </a:t>
            </a:r>
            <a:r>
              <a:rPr sz="2400" dirty="0">
                <a:latin typeface="Times New Roman"/>
                <a:cs typeface="Times New Roman"/>
              </a:rPr>
              <a:t>be </a:t>
            </a:r>
            <a:r>
              <a:rPr sz="2400" spc="-5" dirty="0">
                <a:latin typeface="Times New Roman"/>
                <a:cs typeface="Times New Roman"/>
              </a:rPr>
              <a:t>two </a:t>
            </a:r>
            <a:r>
              <a:rPr sz="2400" dirty="0">
                <a:latin typeface="Times New Roman"/>
                <a:cs typeface="Times New Roman"/>
              </a:rPr>
              <a:t>slack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variables</a:t>
            </a:r>
            <a:endParaRPr sz="2400">
              <a:latin typeface="Times New Roman"/>
              <a:cs typeface="Times New Roman"/>
            </a:endParaRPr>
          </a:p>
          <a:p>
            <a:pPr marL="457834" algn="ctr">
              <a:lnSpc>
                <a:spcPct val="100000"/>
              </a:lnSpc>
              <a:spcBef>
                <a:spcPts val="990"/>
              </a:spcBef>
            </a:pP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2608580" marR="998219" algn="ctr">
              <a:lnSpc>
                <a:spcPct val="120800"/>
              </a:lnSpc>
            </a:pPr>
            <a:r>
              <a:rPr sz="2400" dirty="0">
                <a:latin typeface="Times New Roman"/>
                <a:cs typeface="Times New Roman"/>
              </a:rPr>
              <a:t>Modified form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is:  Z </a:t>
            </a:r>
            <a:r>
              <a:rPr sz="2400" spc="-5" dirty="0">
                <a:latin typeface="Times New Roman"/>
                <a:cs typeface="Times New Roman"/>
              </a:rPr>
              <a:t>-3x</a:t>
            </a:r>
            <a:r>
              <a:rPr sz="2100" spc="-7" baseline="-23809" dirty="0">
                <a:latin typeface="Times New Roman"/>
                <a:cs typeface="Times New Roman"/>
              </a:rPr>
              <a:t>1 </a:t>
            </a:r>
            <a:r>
              <a:rPr sz="2400" dirty="0">
                <a:latin typeface="Times New Roman"/>
                <a:cs typeface="Times New Roman"/>
              </a:rPr>
              <a:t>- </a:t>
            </a:r>
            <a:r>
              <a:rPr sz="2400" spc="-5" dirty="0">
                <a:latin typeface="Times New Roman"/>
                <a:cs typeface="Times New Roman"/>
              </a:rPr>
              <a:t>4x</a:t>
            </a:r>
            <a:r>
              <a:rPr sz="2100" spc="-7" baseline="-23809" dirty="0">
                <a:latin typeface="Times New Roman"/>
                <a:cs typeface="Times New Roman"/>
              </a:rPr>
              <a:t>2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2701925">
              <a:lnSpc>
                <a:spcPct val="100000"/>
              </a:lnSpc>
              <a:spcBef>
                <a:spcPts val="1100"/>
              </a:spcBef>
              <a:tabLst>
                <a:tab pos="4219575" algn="l"/>
              </a:tabLst>
            </a:pPr>
            <a:r>
              <a:rPr sz="2800" spc="10" dirty="0">
                <a:latin typeface="Times New Roman"/>
                <a:cs typeface="Times New Roman"/>
              </a:rPr>
              <a:t>x</a:t>
            </a:r>
            <a:r>
              <a:rPr sz="2400" spc="15" baseline="-24305" dirty="0">
                <a:latin typeface="Times New Roman"/>
                <a:cs typeface="Times New Roman"/>
              </a:rPr>
              <a:t>1 </a:t>
            </a:r>
            <a:r>
              <a:rPr sz="2800" dirty="0">
                <a:latin typeface="Times New Roman"/>
                <a:cs typeface="Times New Roman"/>
              </a:rPr>
              <a:t>-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x</a:t>
            </a:r>
            <a:r>
              <a:rPr sz="2400" spc="15" baseline="-24305" dirty="0">
                <a:latin typeface="Times New Roman"/>
                <a:cs typeface="Times New Roman"/>
              </a:rPr>
              <a:t>2 </a:t>
            </a:r>
            <a:r>
              <a:rPr sz="2800" dirty="0">
                <a:latin typeface="Times New Roman"/>
                <a:cs typeface="Times New Roman"/>
              </a:rPr>
              <a:t>+S</a:t>
            </a:r>
            <a:r>
              <a:rPr sz="2400" baseline="-24305" dirty="0">
                <a:latin typeface="Times New Roman"/>
                <a:cs typeface="Times New Roman"/>
              </a:rPr>
              <a:t>1	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 marL="2545080" marR="1018540" indent="60960">
              <a:lnSpc>
                <a:spcPct val="165800"/>
              </a:lnSpc>
            </a:pPr>
            <a:r>
              <a:rPr sz="2800" dirty="0">
                <a:latin typeface="Times New Roman"/>
                <a:cs typeface="Times New Roman"/>
              </a:rPr>
              <a:t>-x</a:t>
            </a:r>
            <a:r>
              <a:rPr sz="2400" baseline="-24305" dirty="0">
                <a:latin typeface="Times New Roman"/>
                <a:cs typeface="Times New Roman"/>
              </a:rPr>
              <a:t>1 </a:t>
            </a:r>
            <a:r>
              <a:rPr sz="2800" dirty="0">
                <a:latin typeface="Times New Roman"/>
                <a:cs typeface="Times New Roman"/>
              </a:rPr>
              <a:t>+ </a:t>
            </a:r>
            <a:r>
              <a:rPr sz="2800" spc="10" dirty="0">
                <a:latin typeface="Times New Roman"/>
                <a:cs typeface="Times New Roman"/>
              </a:rPr>
              <a:t>x</a:t>
            </a:r>
            <a:r>
              <a:rPr sz="2400" spc="15" baseline="-24305" dirty="0">
                <a:latin typeface="Times New Roman"/>
                <a:cs typeface="Times New Roman"/>
              </a:rPr>
              <a:t>2 </a:t>
            </a:r>
            <a:r>
              <a:rPr sz="2800" dirty="0">
                <a:latin typeface="Times New Roman"/>
                <a:cs typeface="Times New Roman"/>
              </a:rPr>
              <a:t>+S</a:t>
            </a:r>
            <a:r>
              <a:rPr sz="2400" baseline="-24305" dirty="0">
                <a:latin typeface="Times New Roman"/>
                <a:cs typeface="Times New Roman"/>
              </a:rPr>
              <a:t>2 </a:t>
            </a:r>
            <a:r>
              <a:rPr sz="2800" dirty="0">
                <a:latin typeface="Times New Roman"/>
                <a:cs typeface="Times New Roman"/>
              </a:rPr>
              <a:t>= 2  </a:t>
            </a:r>
            <a:r>
              <a:rPr sz="2800" spc="5" dirty="0">
                <a:latin typeface="Times New Roman"/>
                <a:cs typeface="Times New Roman"/>
              </a:rPr>
              <a:t>x</a:t>
            </a:r>
            <a:r>
              <a:rPr sz="2400" spc="7" baseline="-24305" dirty="0">
                <a:latin typeface="Times New Roman"/>
                <a:cs typeface="Times New Roman"/>
              </a:rPr>
              <a:t>1</a:t>
            </a:r>
            <a:r>
              <a:rPr sz="2800" spc="5" dirty="0">
                <a:latin typeface="Times New Roman"/>
                <a:cs typeface="Times New Roman"/>
              </a:rPr>
              <a:t>, x</a:t>
            </a:r>
            <a:r>
              <a:rPr sz="2400" spc="7" baseline="-24305" dirty="0">
                <a:latin typeface="Times New Roman"/>
                <a:cs typeface="Times New Roman"/>
              </a:rPr>
              <a:t>2</a:t>
            </a:r>
            <a:r>
              <a:rPr sz="2800" spc="5" dirty="0">
                <a:latin typeface="Times New Roman"/>
                <a:cs typeface="Times New Roman"/>
              </a:rPr>
              <a:t>, S</a:t>
            </a:r>
            <a:r>
              <a:rPr sz="2400" spc="7" baseline="-24305" dirty="0">
                <a:latin typeface="Times New Roman"/>
                <a:cs typeface="Times New Roman"/>
              </a:rPr>
              <a:t>1</a:t>
            </a:r>
            <a:r>
              <a:rPr sz="2800" spc="5" dirty="0">
                <a:latin typeface="Times New Roman"/>
                <a:cs typeface="Times New Roman"/>
              </a:rPr>
              <a:t>, S</a:t>
            </a:r>
            <a:r>
              <a:rPr sz="2400" spc="7" baseline="-24305" dirty="0">
                <a:latin typeface="Times New Roman"/>
                <a:cs typeface="Times New Roman"/>
              </a:rPr>
              <a:t>2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&gt;</a:t>
            </a:r>
            <a:r>
              <a:rPr sz="2800" spc="-1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0</a:t>
            </a:r>
            <a:endParaRPr sz="28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Times New Roman"/>
                <a:cs typeface="Times New Roman"/>
              </a:rPr>
              <a:t>Initial </a:t>
            </a:r>
            <a:r>
              <a:rPr sz="2800" spc="-5" dirty="0">
                <a:latin typeface="Times New Roman"/>
                <a:cs typeface="Times New Roman"/>
              </a:rPr>
              <a:t>BFS </a:t>
            </a:r>
            <a:r>
              <a:rPr sz="2800" dirty="0">
                <a:latin typeface="Times New Roman"/>
                <a:cs typeface="Times New Roman"/>
              </a:rPr>
              <a:t>is : x</a:t>
            </a:r>
            <a:r>
              <a:rPr sz="2400" baseline="-24305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= 0, </a:t>
            </a:r>
            <a:r>
              <a:rPr sz="2800" spc="10" dirty="0">
                <a:latin typeface="Times New Roman"/>
                <a:cs typeface="Times New Roman"/>
              </a:rPr>
              <a:t>x</a:t>
            </a:r>
            <a:r>
              <a:rPr sz="2400" spc="15" baseline="-24305" dirty="0">
                <a:latin typeface="Times New Roman"/>
                <a:cs typeface="Times New Roman"/>
              </a:rPr>
              <a:t>2</a:t>
            </a:r>
            <a:r>
              <a:rPr sz="2800" spc="10" dirty="0">
                <a:latin typeface="Times New Roman"/>
                <a:cs typeface="Times New Roman"/>
              </a:rPr>
              <a:t>= </a:t>
            </a:r>
            <a:r>
              <a:rPr sz="2800" spc="5" dirty="0">
                <a:latin typeface="Times New Roman"/>
                <a:cs typeface="Times New Roman"/>
              </a:rPr>
              <a:t>0, S</a:t>
            </a:r>
            <a:r>
              <a:rPr sz="2400" spc="7" baseline="-24305" dirty="0">
                <a:latin typeface="Times New Roman"/>
                <a:cs typeface="Times New Roman"/>
              </a:rPr>
              <a:t>1</a:t>
            </a:r>
            <a:r>
              <a:rPr sz="2800" spc="5" dirty="0">
                <a:latin typeface="Times New Roman"/>
                <a:cs typeface="Times New Roman"/>
              </a:rPr>
              <a:t>= </a:t>
            </a:r>
            <a:r>
              <a:rPr sz="2800" dirty="0">
                <a:latin typeface="Times New Roman"/>
                <a:cs typeface="Times New Roman"/>
              </a:rPr>
              <a:t>1, </a:t>
            </a:r>
            <a:r>
              <a:rPr sz="2800" spc="5" dirty="0">
                <a:latin typeface="Times New Roman"/>
                <a:cs typeface="Times New Roman"/>
              </a:rPr>
              <a:t>S</a:t>
            </a:r>
            <a:r>
              <a:rPr sz="2400" spc="7" baseline="-24305" dirty="0">
                <a:latin typeface="Times New Roman"/>
                <a:cs typeface="Times New Roman"/>
              </a:rPr>
              <a:t>2</a:t>
            </a:r>
            <a:r>
              <a:rPr sz="2800" spc="5" dirty="0">
                <a:latin typeface="Times New Roman"/>
                <a:cs typeface="Times New Roman"/>
              </a:rPr>
              <a:t>=</a:t>
            </a:r>
            <a:r>
              <a:rPr sz="2800" spc="-2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R="201930" algn="ctr">
              <a:lnSpc>
                <a:spcPct val="100000"/>
              </a:lnSpc>
              <a:spcBef>
                <a:spcPts val="2210"/>
              </a:spcBef>
            </a:pP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Z=0.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5539" y="795020"/>
            <a:ext cx="16744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472300"/>
                </a:solidFill>
              </a:rPr>
              <a:t>C</a:t>
            </a:r>
            <a:r>
              <a:rPr sz="4400" spc="5" dirty="0">
                <a:solidFill>
                  <a:srgbClr val="472300"/>
                </a:solidFill>
              </a:rPr>
              <a:t>o</a:t>
            </a:r>
            <a:r>
              <a:rPr sz="4400" dirty="0">
                <a:solidFill>
                  <a:srgbClr val="472300"/>
                </a:solidFill>
              </a:rPr>
              <a:t>n</a:t>
            </a:r>
            <a:r>
              <a:rPr sz="4400" spc="10" dirty="0">
                <a:solidFill>
                  <a:srgbClr val="472300"/>
                </a:solidFill>
              </a:rPr>
              <a:t>t</a:t>
            </a:r>
            <a:r>
              <a:rPr sz="4400" dirty="0">
                <a:solidFill>
                  <a:srgbClr val="472300"/>
                </a:solidFill>
              </a:rPr>
              <a:t>…</a:t>
            </a:r>
            <a:endParaRPr sz="44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33603" y="1967003"/>
          <a:ext cx="5867400" cy="2273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7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7510">
                <a:tc rowSpan="2">
                  <a:txBody>
                    <a:bodyPr/>
                    <a:lstStyle/>
                    <a:p>
                      <a:pPr marL="89535" marR="838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Basic  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ar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229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Coefficients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of: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Sol.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Ratio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22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983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3881527" y="4338727"/>
            <a:ext cx="237944" cy="237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91400" y="3886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228600" y="0"/>
                </a:moveTo>
                <a:lnTo>
                  <a:pt x="228600" y="57150"/>
                </a:lnTo>
                <a:lnTo>
                  <a:pt x="0" y="57150"/>
                </a:lnTo>
                <a:lnTo>
                  <a:pt x="0" y="171450"/>
                </a:lnTo>
                <a:lnTo>
                  <a:pt x="228600" y="171450"/>
                </a:lnTo>
                <a:lnTo>
                  <a:pt x="228600" y="228600"/>
                </a:lnTo>
                <a:lnTo>
                  <a:pt x="304800" y="1143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91400" y="3886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57150"/>
                </a:moveTo>
                <a:lnTo>
                  <a:pt x="228600" y="57150"/>
                </a:lnTo>
                <a:lnTo>
                  <a:pt x="228600" y="0"/>
                </a:lnTo>
                <a:lnTo>
                  <a:pt x="304800" y="114300"/>
                </a:lnTo>
                <a:lnTo>
                  <a:pt x="228600" y="228600"/>
                </a:lnTo>
                <a:lnTo>
                  <a:pt x="22860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17600" y="5081270"/>
            <a:ext cx="7113905" cy="995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13700"/>
              </a:lnSpc>
              <a:spcBef>
                <a:spcPts val="100"/>
              </a:spcBef>
            </a:pPr>
            <a:r>
              <a:rPr sz="2800" spc="-5" dirty="0">
                <a:latin typeface="Times New Roman"/>
                <a:cs typeface="Times New Roman"/>
              </a:rPr>
              <a:t>Therefore, </a:t>
            </a:r>
            <a:r>
              <a:rPr sz="2800" spc="5" dirty="0">
                <a:latin typeface="Times New Roman"/>
                <a:cs typeface="Times New Roman"/>
              </a:rPr>
              <a:t>x</a:t>
            </a:r>
            <a:r>
              <a:rPr sz="2400" spc="7" baseline="-24305" dirty="0">
                <a:latin typeface="Times New Roman"/>
                <a:cs typeface="Times New Roman"/>
              </a:rPr>
              <a:t>2 </a:t>
            </a:r>
            <a:r>
              <a:rPr sz="2800" dirty="0">
                <a:latin typeface="Times New Roman"/>
                <a:cs typeface="Times New Roman"/>
              </a:rPr>
              <a:t>is the </a:t>
            </a:r>
            <a:r>
              <a:rPr sz="2800" spc="-5" dirty="0">
                <a:latin typeface="Times New Roman"/>
                <a:cs typeface="Times New Roman"/>
              </a:rPr>
              <a:t>entering variable </a:t>
            </a:r>
            <a:r>
              <a:rPr sz="2800" dirty="0">
                <a:latin typeface="Times New Roman"/>
                <a:cs typeface="Times New Roman"/>
              </a:rPr>
              <a:t>and </a:t>
            </a:r>
            <a:r>
              <a:rPr sz="2800" spc="5" dirty="0">
                <a:latin typeface="Times New Roman"/>
                <a:cs typeface="Times New Roman"/>
              </a:rPr>
              <a:t>S</a:t>
            </a:r>
            <a:r>
              <a:rPr sz="2400" spc="7" baseline="-24305" dirty="0">
                <a:latin typeface="Times New Roman"/>
                <a:cs typeface="Times New Roman"/>
              </a:rPr>
              <a:t>2 </a:t>
            </a:r>
            <a:r>
              <a:rPr sz="2800" dirty="0">
                <a:latin typeface="Times New Roman"/>
                <a:cs typeface="Times New Roman"/>
              </a:rPr>
              <a:t>is the  departing</a:t>
            </a:r>
            <a:r>
              <a:rPr sz="2800" spc="-5" dirty="0">
                <a:latin typeface="Times New Roman"/>
                <a:cs typeface="Times New Roman"/>
              </a:rPr>
              <a:t> variable.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5539" y="795020"/>
            <a:ext cx="16744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472300"/>
                </a:solidFill>
              </a:rPr>
              <a:t>C</a:t>
            </a:r>
            <a:r>
              <a:rPr sz="4400" spc="5" dirty="0">
                <a:solidFill>
                  <a:srgbClr val="472300"/>
                </a:solidFill>
              </a:rPr>
              <a:t>o</a:t>
            </a:r>
            <a:r>
              <a:rPr sz="4400" dirty="0">
                <a:solidFill>
                  <a:srgbClr val="472300"/>
                </a:solidFill>
              </a:rPr>
              <a:t>n</a:t>
            </a:r>
            <a:r>
              <a:rPr sz="4400" spc="10" dirty="0">
                <a:solidFill>
                  <a:srgbClr val="472300"/>
                </a:solidFill>
              </a:rPr>
              <a:t>t</a:t>
            </a:r>
            <a:r>
              <a:rPr sz="4400" dirty="0">
                <a:solidFill>
                  <a:srgbClr val="472300"/>
                </a:solidFill>
              </a:rPr>
              <a:t>…</a:t>
            </a:r>
            <a:endParaRPr sz="44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33603" y="1967003"/>
          <a:ext cx="5867400" cy="2273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7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7510">
                <a:tc rowSpan="2">
                  <a:txBody>
                    <a:bodyPr/>
                    <a:lstStyle/>
                    <a:p>
                      <a:pPr marL="89535" marR="838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Basic  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ar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6229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Coefficients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of: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Sol.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Ratio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22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-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3271927" y="4338727"/>
            <a:ext cx="237944" cy="237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0269" y="5012689"/>
            <a:ext cx="7709534" cy="122428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8100" marR="30480" algn="just">
              <a:lnSpc>
                <a:spcPct val="106900"/>
              </a:lnSpc>
              <a:spcBef>
                <a:spcPts val="300"/>
              </a:spcBef>
            </a:pPr>
            <a:r>
              <a:rPr sz="2400" spc="-5" dirty="0">
                <a:latin typeface="Times New Roman"/>
                <a:cs typeface="Times New Roman"/>
              </a:rPr>
              <a:t>x</a:t>
            </a:r>
            <a:r>
              <a:rPr sz="2100" spc="-7" baseline="-23809" dirty="0">
                <a:latin typeface="Times New Roman"/>
                <a:cs typeface="Times New Roman"/>
              </a:rPr>
              <a:t>1 </a:t>
            </a:r>
            <a:r>
              <a:rPr sz="2400" dirty="0">
                <a:latin typeface="Times New Roman"/>
                <a:cs typeface="Times New Roman"/>
              </a:rPr>
              <a:t>is the entering variable, but as in </a:t>
            </a:r>
            <a:r>
              <a:rPr sz="2400" spc="-10" dirty="0">
                <a:latin typeface="Times New Roman"/>
                <a:cs typeface="Times New Roman"/>
              </a:rPr>
              <a:t>x</a:t>
            </a:r>
            <a:r>
              <a:rPr sz="2100" spc="-15" baseline="-23809" dirty="0">
                <a:latin typeface="Times New Roman"/>
                <a:cs typeface="Times New Roman"/>
              </a:rPr>
              <a:t>1 </a:t>
            </a:r>
            <a:r>
              <a:rPr sz="2400" dirty="0">
                <a:latin typeface="Times New Roman"/>
                <a:cs typeface="Times New Roman"/>
              </a:rPr>
              <a:t>column every no. is less  than equal to zero, ratio cannot </a:t>
            </a:r>
            <a:r>
              <a:rPr sz="2400" spc="-5" dirty="0">
                <a:latin typeface="Times New Roman"/>
                <a:cs typeface="Times New Roman"/>
              </a:rPr>
              <a:t>be </a:t>
            </a:r>
            <a:r>
              <a:rPr sz="2400" dirty="0">
                <a:latin typeface="Times New Roman"/>
                <a:cs typeface="Times New Roman"/>
              </a:rPr>
              <a:t>calculated. Therefore given  problem is having a </a:t>
            </a:r>
            <a:r>
              <a:rPr sz="2400" b="1" spc="-5" dirty="0">
                <a:latin typeface="Times New Roman"/>
                <a:cs typeface="Times New Roman"/>
              </a:rPr>
              <a:t>unbounded solution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0439" y="748029"/>
            <a:ext cx="7369809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  <a:tabLst>
                <a:tab pos="586803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Convert </a:t>
            </a:r>
            <a:r>
              <a:rPr sz="2800" b="1" dirty="0">
                <a:latin typeface="Times New Roman"/>
                <a:cs typeface="Times New Roman"/>
              </a:rPr>
              <a:t>all </a:t>
            </a:r>
            <a:r>
              <a:rPr sz="2800" b="1" spc="-5" dirty="0">
                <a:latin typeface="Times New Roman"/>
                <a:cs typeface="Times New Roman"/>
              </a:rPr>
              <a:t>the</a:t>
            </a:r>
            <a:r>
              <a:rPr sz="2800" b="1" spc="2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inequality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constraints	into  equalities </a:t>
            </a:r>
            <a:r>
              <a:rPr sz="2800" b="1" dirty="0">
                <a:latin typeface="Times New Roman"/>
                <a:cs typeface="Times New Roman"/>
              </a:rPr>
              <a:t>by </a:t>
            </a:r>
            <a:r>
              <a:rPr sz="2800" b="1" spc="-5" dirty="0">
                <a:latin typeface="Times New Roman"/>
                <a:cs typeface="Times New Roman"/>
              </a:rPr>
              <a:t>the use </a:t>
            </a:r>
            <a:r>
              <a:rPr sz="2800" b="1" dirty="0">
                <a:latin typeface="Times New Roman"/>
                <a:cs typeface="Times New Roman"/>
              </a:rPr>
              <a:t>of slack variables S</a:t>
            </a:r>
            <a:r>
              <a:rPr sz="2400" b="1" baseline="-24305" dirty="0">
                <a:latin typeface="Times New Roman"/>
                <a:cs typeface="Times New Roman"/>
              </a:rPr>
              <a:t>1</a:t>
            </a:r>
            <a:r>
              <a:rPr sz="2800" b="1" dirty="0">
                <a:latin typeface="Times New Roman"/>
                <a:cs typeface="Times New Roman"/>
              </a:rPr>
              <a:t>, </a:t>
            </a:r>
            <a:r>
              <a:rPr sz="2800" b="1" spc="5" dirty="0">
                <a:latin typeface="Times New Roman"/>
                <a:cs typeface="Times New Roman"/>
              </a:rPr>
              <a:t>S</a:t>
            </a:r>
            <a:r>
              <a:rPr sz="2400" b="1" spc="7" baseline="-24305" dirty="0">
                <a:latin typeface="Times New Roman"/>
                <a:cs typeface="Times New Roman"/>
              </a:rPr>
              <a:t>2 </a:t>
            </a:r>
            <a:r>
              <a:rPr sz="2800" b="1" dirty="0">
                <a:latin typeface="Times New Roman"/>
                <a:cs typeface="Times New Roman"/>
              </a:rPr>
              <a:t>,</a:t>
            </a:r>
            <a:r>
              <a:rPr sz="2800" b="1" spc="-17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S</a:t>
            </a:r>
            <a:r>
              <a:rPr sz="2400" b="1" baseline="-24305" dirty="0">
                <a:latin typeface="Times New Roman"/>
                <a:cs typeface="Times New Roman"/>
              </a:rPr>
              <a:t>3</a:t>
            </a:r>
            <a:r>
              <a:rPr sz="2800" b="1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61310" y="1936749"/>
            <a:ext cx="3348990" cy="2650490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30"/>
              </a:spcBef>
            </a:pPr>
            <a:r>
              <a:rPr sz="3200" b="1" dirty="0">
                <a:latin typeface="Times New Roman"/>
                <a:cs typeface="Times New Roman"/>
              </a:rPr>
              <a:t>4x</a:t>
            </a:r>
            <a:r>
              <a:rPr sz="2775" b="1" baseline="-24024" dirty="0">
                <a:latin typeface="Times New Roman"/>
                <a:cs typeface="Times New Roman"/>
              </a:rPr>
              <a:t>1</a:t>
            </a:r>
            <a:r>
              <a:rPr sz="3200" b="1" dirty="0">
                <a:latin typeface="Times New Roman"/>
                <a:cs typeface="Times New Roman"/>
              </a:rPr>
              <a:t>+5x</a:t>
            </a:r>
            <a:r>
              <a:rPr sz="2775" b="1" baseline="-24024" dirty="0">
                <a:latin typeface="Times New Roman"/>
                <a:cs typeface="Times New Roman"/>
              </a:rPr>
              <a:t>2 </a:t>
            </a:r>
            <a:r>
              <a:rPr sz="3200" b="1" dirty="0">
                <a:latin typeface="Times New Roman"/>
                <a:cs typeface="Times New Roman"/>
              </a:rPr>
              <a:t>+ </a:t>
            </a:r>
            <a:r>
              <a:rPr sz="3200" b="1" spc="5" dirty="0">
                <a:latin typeface="Times New Roman"/>
                <a:cs typeface="Times New Roman"/>
              </a:rPr>
              <a:t>S</a:t>
            </a:r>
            <a:r>
              <a:rPr sz="2775" b="1" spc="7" baseline="-24024" dirty="0">
                <a:latin typeface="Times New Roman"/>
                <a:cs typeface="Times New Roman"/>
              </a:rPr>
              <a:t>1 </a:t>
            </a:r>
            <a:r>
              <a:rPr sz="3200" b="1" dirty="0">
                <a:latin typeface="Times New Roman"/>
                <a:cs typeface="Times New Roman"/>
              </a:rPr>
              <a:t>=</a:t>
            </a:r>
            <a:r>
              <a:rPr sz="3200" b="1" spc="-18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1500</a:t>
            </a:r>
            <a:endParaRPr sz="32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1330"/>
              </a:spcBef>
            </a:pPr>
            <a:r>
              <a:rPr sz="3200" b="1" dirty="0">
                <a:latin typeface="Times New Roman"/>
                <a:cs typeface="Times New Roman"/>
              </a:rPr>
              <a:t>5x</a:t>
            </a:r>
            <a:r>
              <a:rPr sz="2775" b="1" baseline="-24024" dirty="0">
                <a:latin typeface="Times New Roman"/>
                <a:cs typeface="Times New Roman"/>
              </a:rPr>
              <a:t>1</a:t>
            </a:r>
            <a:r>
              <a:rPr sz="3200" b="1" dirty="0">
                <a:latin typeface="Times New Roman"/>
                <a:cs typeface="Times New Roman"/>
              </a:rPr>
              <a:t>+3x</a:t>
            </a:r>
            <a:r>
              <a:rPr sz="2775" b="1" baseline="-24024" dirty="0">
                <a:latin typeface="Times New Roman"/>
                <a:cs typeface="Times New Roman"/>
              </a:rPr>
              <a:t>2 </a:t>
            </a:r>
            <a:r>
              <a:rPr sz="3200" b="1" spc="-5" dirty="0">
                <a:latin typeface="Times New Roman"/>
                <a:cs typeface="Times New Roman"/>
              </a:rPr>
              <a:t>+S</a:t>
            </a:r>
            <a:r>
              <a:rPr sz="2775" b="1" spc="-7" baseline="-24024" dirty="0">
                <a:latin typeface="Times New Roman"/>
                <a:cs typeface="Times New Roman"/>
              </a:rPr>
              <a:t>2</a:t>
            </a:r>
            <a:r>
              <a:rPr sz="3200" b="1" spc="-5" dirty="0">
                <a:latin typeface="Times New Roman"/>
                <a:cs typeface="Times New Roman"/>
              </a:rPr>
              <a:t>=</a:t>
            </a:r>
            <a:r>
              <a:rPr sz="3200" b="1" spc="-4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1575</a:t>
            </a:r>
            <a:endParaRPr sz="3200" dirty="0">
              <a:latin typeface="Times New Roman"/>
              <a:cs typeface="Times New Roman"/>
            </a:endParaRPr>
          </a:p>
          <a:p>
            <a:pPr marL="128905" marR="121285" indent="163830">
              <a:lnSpc>
                <a:spcPts val="5170"/>
              </a:lnSpc>
              <a:spcBef>
                <a:spcPts val="384"/>
              </a:spcBef>
            </a:pPr>
            <a:r>
              <a:rPr sz="3200" b="1" dirty="0">
                <a:latin typeface="Times New Roman"/>
                <a:cs typeface="Times New Roman"/>
              </a:rPr>
              <a:t>x</a:t>
            </a:r>
            <a:r>
              <a:rPr sz="2775" b="1" baseline="-24024" dirty="0">
                <a:latin typeface="Times New Roman"/>
                <a:cs typeface="Times New Roman"/>
              </a:rPr>
              <a:t>1</a:t>
            </a:r>
            <a:r>
              <a:rPr sz="3200" b="1" dirty="0">
                <a:latin typeface="Times New Roman"/>
                <a:cs typeface="Times New Roman"/>
              </a:rPr>
              <a:t>+2x</a:t>
            </a:r>
            <a:r>
              <a:rPr sz="2775" b="1" baseline="-24024" dirty="0">
                <a:latin typeface="Times New Roman"/>
                <a:cs typeface="Times New Roman"/>
              </a:rPr>
              <a:t>2 </a:t>
            </a:r>
            <a:r>
              <a:rPr sz="3200" b="1" dirty="0">
                <a:latin typeface="Times New Roman"/>
                <a:cs typeface="Times New Roman"/>
              </a:rPr>
              <a:t>+S</a:t>
            </a:r>
            <a:r>
              <a:rPr sz="2775" b="1" baseline="-24024" dirty="0">
                <a:latin typeface="Times New Roman"/>
                <a:cs typeface="Times New Roman"/>
              </a:rPr>
              <a:t>3 </a:t>
            </a:r>
            <a:r>
              <a:rPr sz="3200" b="1" dirty="0">
                <a:latin typeface="Times New Roman"/>
                <a:cs typeface="Times New Roman"/>
              </a:rPr>
              <a:t>= 420  x</a:t>
            </a:r>
            <a:r>
              <a:rPr sz="2775" b="1" baseline="-24024" dirty="0">
                <a:latin typeface="Times New Roman"/>
                <a:cs typeface="Times New Roman"/>
              </a:rPr>
              <a:t>1</a:t>
            </a:r>
            <a:r>
              <a:rPr sz="3200" b="1" dirty="0">
                <a:latin typeface="Times New Roman"/>
                <a:cs typeface="Times New Roman"/>
              </a:rPr>
              <a:t>, x</a:t>
            </a:r>
            <a:r>
              <a:rPr sz="2775" b="1" baseline="-24024" dirty="0">
                <a:latin typeface="Times New Roman"/>
                <a:cs typeface="Times New Roman"/>
              </a:rPr>
              <a:t>2</a:t>
            </a:r>
            <a:r>
              <a:rPr sz="3200" b="1" dirty="0">
                <a:latin typeface="Times New Roman"/>
                <a:cs typeface="Times New Roman"/>
              </a:rPr>
              <a:t>, S</a:t>
            </a:r>
            <a:r>
              <a:rPr sz="2775" b="1" baseline="-24024" dirty="0">
                <a:latin typeface="Times New Roman"/>
                <a:cs typeface="Times New Roman"/>
              </a:rPr>
              <a:t>1</a:t>
            </a:r>
            <a:r>
              <a:rPr sz="3200" b="1" dirty="0">
                <a:latin typeface="Times New Roman"/>
                <a:cs typeface="Times New Roman"/>
              </a:rPr>
              <a:t>, S</a:t>
            </a:r>
            <a:r>
              <a:rPr sz="2775" b="1" baseline="-24024" dirty="0">
                <a:latin typeface="Times New Roman"/>
                <a:cs typeface="Times New Roman"/>
              </a:rPr>
              <a:t>2</a:t>
            </a:r>
            <a:r>
              <a:rPr sz="3200" b="1" dirty="0">
                <a:latin typeface="Times New Roman"/>
                <a:cs typeface="Times New Roman"/>
              </a:rPr>
              <a:t>, </a:t>
            </a:r>
            <a:r>
              <a:rPr sz="3200" b="1" spc="5" dirty="0">
                <a:latin typeface="Times New Roman"/>
                <a:cs typeface="Times New Roman"/>
              </a:rPr>
              <a:t>S</a:t>
            </a:r>
            <a:r>
              <a:rPr sz="2775" b="1" spc="7" baseline="-24024" dirty="0">
                <a:latin typeface="Times New Roman"/>
                <a:cs typeface="Times New Roman"/>
              </a:rPr>
              <a:t>3 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&gt;</a:t>
            </a:r>
            <a:r>
              <a:rPr sz="3200" b="1" spc="-6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0</a:t>
            </a: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97760" y="3931637"/>
            <a:ext cx="16954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sz="2000" b="1" dirty="0">
                <a:latin typeface="Times New Roman"/>
                <a:cs typeface="Times New Roman"/>
              </a:rPr>
              <a:t>Z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31790" y="3931637"/>
            <a:ext cx="215900" cy="32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sz="2000" b="1" spc="5" dirty="0">
                <a:latin typeface="Times New Roman"/>
                <a:cs typeface="Times New Roman"/>
              </a:rPr>
              <a:t>S</a:t>
            </a:r>
            <a:r>
              <a:rPr sz="1725" b="1" spc="7" baseline="-24154" dirty="0">
                <a:latin typeface="Times New Roman"/>
                <a:cs typeface="Times New Roman"/>
              </a:rPr>
              <a:t>2</a:t>
            </a:r>
            <a:endParaRPr sz="1725" baseline="-2415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8540" y="3931637"/>
            <a:ext cx="215900" cy="32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sz="2000" b="1" spc="5" dirty="0">
                <a:latin typeface="Times New Roman"/>
                <a:cs typeface="Times New Roman"/>
              </a:rPr>
              <a:t>S</a:t>
            </a:r>
            <a:r>
              <a:rPr sz="1725" b="1" spc="7" baseline="-24154" dirty="0">
                <a:latin typeface="Times New Roman"/>
                <a:cs typeface="Times New Roman"/>
              </a:rPr>
              <a:t>3</a:t>
            </a:r>
            <a:endParaRPr sz="1725" baseline="-2415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26859" y="3931637"/>
            <a:ext cx="63627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sz="2000" b="1" spc="5" dirty="0">
                <a:latin typeface="Times New Roman"/>
                <a:cs typeface="Times New Roman"/>
              </a:rPr>
              <a:t>V</a:t>
            </a:r>
            <a:r>
              <a:rPr sz="2000" b="1" spc="10" dirty="0">
                <a:latin typeface="Times New Roman"/>
                <a:cs typeface="Times New Roman"/>
              </a:rPr>
              <a:t>a</a:t>
            </a:r>
            <a:r>
              <a:rPr sz="2000" b="1" spc="-10" dirty="0">
                <a:latin typeface="Times New Roman"/>
                <a:cs typeface="Times New Roman"/>
              </a:rPr>
              <a:t>l</a:t>
            </a:r>
            <a:r>
              <a:rPr sz="2000" b="1" spc="-5" dirty="0">
                <a:latin typeface="Times New Roman"/>
                <a:cs typeface="Times New Roman"/>
              </a:rPr>
              <a:t>u</a:t>
            </a:r>
            <a:r>
              <a:rPr sz="2000" b="1" dirty="0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87919" y="3931637"/>
            <a:ext cx="59563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sz="2000" b="1" spc="5" dirty="0">
                <a:latin typeface="Times New Roman"/>
                <a:cs typeface="Times New Roman"/>
              </a:rPr>
              <a:t>R</a:t>
            </a:r>
            <a:r>
              <a:rPr sz="2000" b="1" spc="10" dirty="0">
                <a:latin typeface="Times New Roman"/>
                <a:cs typeface="Times New Roman"/>
              </a:rPr>
              <a:t>a</a:t>
            </a:r>
            <a:r>
              <a:rPr sz="2000" b="1" dirty="0">
                <a:latin typeface="Times New Roman"/>
                <a:cs typeface="Times New Roman"/>
              </a:rPr>
              <a:t>tio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5119" y="4451067"/>
            <a:ext cx="16954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sz="2000" b="1" dirty="0">
                <a:latin typeface="Times New Roman"/>
                <a:cs typeface="Times New Roman"/>
              </a:rPr>
              <a:t>Z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0989" y="4970497"/>
            <a:ext cx="215900" cy="32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sz="2000" b="1" spc="5" dirty="0">
                <a:latin typeface="Times New Roman"/>
                <a:cs typeface="Times New Roman"/>
              </a:rPr>
              <a:t>S</a:t>
            </a:r>
            <a:r>
              <a:rPr sz="1725" b="1" spc="7" baseline="-24154" dirty="0">
                <a:latin typeface="Times New Roman"/>
                <a:cs typeface="Times New Roman"/>
              </a:rPr>
              <a:t>1</a:t>
            </a:r>
            <a:endParaRPr sz="1725" baseline="-24154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0989" y="5427697"/>
            <a:ext cx="215900" cy="32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sz="2000" b="1" spc="5" dirty="0">
                <a:latin typeface="Times New Roman"/>
                <a:cs typeface="Times New Roman"/>
              </a:rPr>
              <a:t>S</a:t>
            </a:r>
            <a:r>
              <a:rPr sz="1725" b="1" spc="7" baseline="-24154" dirty="0">
                <a:latin typeface="Times New Roman"/>
                <a:cs typeface="Times New Roman"/>
              </a:rPr>
              <a:t>2</a:t>
            </a:r>
            <a:endParaRPr sz="1725" baseline="-2415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0989" y="5884897"/>
            <a:ext cx="215900" cy="32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sz="2000" b="1" spc="5" dirty="0">
                <a:latin typeface="Times New Roman"/>
                <a:cs typeface="Times New Roman"/>
              </a:rPr>
              <a:t>S</a:t>
            </a:r>
            <a:r>
              <a:rPr sz="1725" b="1" spc="7" baseline="-24154" dirty="0">
                <a:latin typeface="Times New Roman"/>
                <a:cs typeface="Times New Roman"/>
              </a:rPr>
              <a:t>3</a:t>
            </a:r>
            <a:endParaRPr sz="1725" baseline="-2415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69260" y="3690788"/>
            <a:ext cx="794385" cy="562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05"/>
              </a:lnSpc>
            </a:pPr>
            <a:r>
              <a:rPr sz="2400" b="1" spc="-110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2100" b="1" spc="-960" baseline="-19841" dirty="0">
                <a:latin typeface="Times New Roman"/>
                <a:cs typeface="Times New Roman"/>
              </a:rPr>
              <a:t>1</a:t>
            </a:r>
            <a:r>
              <a:rPr sz="2100" b="1" spc="-89" baseline="-21825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r>
            <a:r>
              <a:rPr sz="3600" b="1" spc="-1889" baseline="2314" dirty="0">
                <a:latin typeface="Times New Roman"/>
                <a:cs typeface="Times New Roman"/>
              </a:rPr>
              <a:t>+</a:t>
            </a:r>
            <a:r>
              <a:rPr sz="2400" b="1" spc="-110" dirty="0">
                <a:solidFill>
                  <a:srgbClr val="BFBFBF"/>
                </a:solidFill>
                <a:latin typeface="Times New Roman"/>
                <a:cs typeface="Times New Roman"/>
              </a:rPr>
              <a:t>+</a:t>
            </a:r>
            <a:r>
              <a:rPr sz="3600" b="1" baseline="2314" dirty="0">
                <a:latin typeface="Times New Roman"/>
                <a:cs typeface="Times New Roman"/>
              </a:rPr>
              <a:t>2</a:t>
            </a:r>
            <a:r>
              <a:rPr sz="3600" b="1" spc="-3434" baseline="2314" dirty="0">
                <a:latin typeface="Times New Roman"/>
                <a:cs typeface="Times New Roman"/>
              </a:rPr>
              <a:t>x</a:t>
            </a:r>
            <a:r>
              <a:rPr sz="2400" b="1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r>
              <a:rPr sz="2400" b="1" spc="-114" dirty="0">
                <a:solidFill>
                  <a:srgbClr val="BFBFBF"/>
                </a:solidFill>
                <a:latin typeface="Times New Roman"/>
                <a:cs typeface="Times New Roman"/>
              </a:rPr>
              <a:t>x</a:t>
            </a:r>
            <a:r>
              <a:rPr sz="2100" b="1" spc="-7" baseline="-19841" dirty="0">
                <a:latin typeface="Times New Roman"/>
                <a:cs typeface="Times New Roman"/>
              </a:rPr>
              <a:t>2</a:t>
            </a:r>
            <a:endParaRPr sz="2100" baseline="-19841">
              <a:latin typeface="Times New Roman"/>
              <a:cs typeface="Times New Roman"/>
            </a:endParaRPr>
          </a:p>
          <a:p>
            <a:pPr marR="635" algn="ctr">
              <a:lnSpc>
                <a:spcPts val="1875"/>
              </a:lnSpc>
            </a:pPr>
            <a:r>
              <a:rPr sz="2000" b="1" spc="5" dirty="0">
                <a:latin typeface="Times New Roman"/>
                <a:cs typeface="Times New Roman"/>
              </a:rPr>
              <a:t>x</a:t>
            </a:r>
            <a:r>
              <a:rPr sz="1725" b="1" spc="7" baseline="-24154" dirty="0">
                <a:latin typeface="Times New Roman"/>
                <a:cs typeface="Times New Roman"/>
              </a:rPr>
              <a:t>1</a:t>
            </a:r>
            <a:endParaRPr sz="1725" baseline="-24154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07459" y="3690788"/>
            <a:ext cx="681990" cy="562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50"/>
              </a:lnSpc>
            </a:pPr>
            <a:r>
              <a:rPr sz="2400" b="1" spc="-560" dirty="0">
                <a:latin typeface="Times New Roman"/>
                <a:cs typeface="Times New Roman"/>
              </a:rPr>
              <a:t>+</a:t>
            </a:r>
            <a:r>
              <a:rPr sz="3600" b="1" spc="-839" baseline="-2314" dirty="0">
                <a:solidFill>
                  <a:srgbClr val="BFBFBF"/>
                </a:solidFill>
                <a:latin typeface="Times New Roman"/>
                <a:cs typeface="Times New Roman"/>
              </a:rPr>
              <a:t>+</a:t>
            </a:r>
            <a:r>
              <a:rPr sz="2400" b="1" spc="-560" dirty="0">
                <a:latin typeface="Times New Roman"/>
                <a:cs typeface="Times New Roman"/>
              </a:rPr>
              <a:t>S</a:t>
            </a:r>
            <a:r>
              <a:rPr sz="3600" b="1" spc="-839" baseline="-2314" dirty="0">
                <a:solidFill>
                  <a:srgbClr val="BFBFBF"/>
                </a:solidFill>
                <a:latin typeface="Times New Roman"/>
                <a:cs typeface="Times New Roman"/>
              </a:rPr>
              <a:t>S</a:t>
            </a:r>
            <a:r>
              <a:rPr sz="2100" b="1" spc="-839" baseline="-23809" dirty="0">
                <a:latin typeface="Times New Roman"/>
                <a:cs typeface="Times New Roman"/>
              </a:rPr>
              <a:t>3</a:t>
            </a:r>
            <a:r>
              <a:rPr sz="2100" b="1" spc="-839" baseline="-25793" dirty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r>
              <a:rPr sz="2100" b="1" spc="142" baseline="-25793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endParaRPr sz="2400">
              <a:latin typeface="Times New Roman"/>
              <a:cs typeface="Times New Roman"/>
            </a:endParaRPr>
          </a:p>
          <a:p>
            <a:pPr marR="29845" algn="ctr">
              <a:lnSpc>
                <a:spcPts val="1930"/>
              </a:lnSpc>
            </a:pPr>
            <a:r>
              <a:rPr sz="2000" b="1" spc="5" dirty="0">
                <a:latin typeface="Times New Roman"/>
                <a:cs typeface="Times New Roman"/>
              </a:rPr>
              <a:t>x</a:t>
            </a:r>
            <a:r>
              <a:rPr sz="1725" b="1" spc="7" baseline="-24154" dirty="0">
                <a:latin typeface="Times New Roman"/>
                <a:cs typeface="Times New Roman"/>
              </a:rPr>
              <a:t>2</a:t>
            </a:r>
            <a:endParaRPr sz="1725" baseline="-24154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65700" y="3690788"/>
            <a:ext cx="471170" cy="562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0"/>
              </a:lnSpc>
            </a:pPr>
            <a:r>
              <a:rPr sz="2400" b="1" dirty="0">
                <a:latin typeface="Times New Roman"/>
                <a:cs typeface="Times New Roman"/>
              </a:rPr>
              <a:t>42</a:t>
            </a:r>
            <a:r>
              <a:rPr sz="2400" b="1" spc="-3490" dirty="0">
                <a:latin typeface="Times New Roman"/>
                <a:cs typeface="Times New Roman"/>
              </a:rPr>
              <a:t>0</a:t>
            </a:r>
            <a:r>
              <a:rPr sz="3600" b="1" baseline="-2314" dirty="0">
                <a:solidFill>
                  <a:srgbClr val="BFBFBF"/>
                </a:solidFill>
                <a:latin typeface="Times New Roman"/>
                <a:cs typeface="Times New Roman"/>
              </a:rPr>
              <a:t>420</a:t>
            </a:r>
            <a:endParaRPr sz="3600" baseline="-2314">
              <a:latin typeface="Times New Roman"/>
              <a:cs typeface="Times New Roman"/>
            </a:endParaRPr>
          </a:p>
          <a:p>
            <a:pPr marL="173355">
              <a:lnSpc>
                <a:spcPts val="1930"/>
              </a:lnSpc>
            </a:pPr>
            <a:r>
              <a:rPr sz="2000" b="1" dirty="0">
                <a:latin typeface="Times New Roman"/>
                <a:cs typeface="Times New Roman"/>
              </a:rPr>
              <a:t>S</a:t>
            </a:r>
            <a:r>
              <a:rPr sz="1725" b="1" baseline="-24154" dirty="0">
                <a:latin typeface="Times New Roman"/>
                <a:cs typeface="Times New Roman"/>
              </a:rPr>
              <a:t>1</a:t>
            </a:r>
            <a:endParaRPr sz="1725" baseline="-24154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887730" y="938529"/>
            <a:ext cx="76193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Next, these equations </a:t>
            </a:r>
            <a:r>
              <a:rPr sz="2800" b="1" dirty="0">
                <a:latin typeface="Arial"/>
                <a:cs typeface="Arial"/>
              </a:rPr>
              <a:t>are </a:t>
            </a:r>
            <a:r>
              <a:rPr sz="2800" b="1" spc="-5" dirty="0">
                <a:latin typeface="Arial"/>
                <a:cs typeface="Arial"/>
              </a:rPr>
              <a:t>placed </a:t>
            </a:r>
            <a:r>
              <a:rPr sz="2800" b="1" dirty="0">
                <a:latin typeface="Arial"/>
                <a:cs typeface="Arial"/>
              </a:rPr>
              <a:t>in a</a:t>
            </a:r>
            <a:r>
              <a:rPr sz="2800" b="1" spc="3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tableau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00250" y="4376420"/>
            <a:ext cx="961390" cy="519430"/>
          </a:xfrm>
          <a:custGeom>
            <a:avLst/>
            <a:gdLst/>
            <a:ahLst/>
            <a:cxnLst/>
            <a:rect l="l" t="t" r="r" b="b"/>
            <a:pathLst>
              <a:path w="961389" h="519429">
                <a:moveTo>
                  <a:pt x="961389" y="0"/>
                </a:moveTo>
                <a:lnTo>
                  <a:pt x="0" y="0"/>
                </a:lnTo>
                <a:lnTo>
                  <a:pt x="0" y="519429"/>
                </a:lnTo>
                <a:lnTo>
                  <a:pt x="961389" y="519429"/>
                </a:lnTo>
                <a:lnTo>
                  <a:pt x="961389" y="0"/>
                </a:lnTo>
                <a:close/>
              </a:path>
            </a:pathLst>
          </a:custGeom>
          <a:solidFill>
            <a:srgbClr val="91C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61639" y="4376420"/>
            <a:ext cx="803910" cy="519430"/>
          </a:xfrm>
          <a:custGeom>
            <a:avLst/>
            <a:gdLst/>
            <a:ahLst/>
            <a:cxnLst/>
            <a:rect l="l" t="t" r="r" b="b"/>
            <a:pathLst>
              <a:path w="803910" h="519429">
                <a:moveTo>
                  <a:pt x="803910" y="0"/>
                </a:moveTo>
                <a:lnTo>
                  <a:pt x="0" y="0"/>
                </a:lnTo>
                <a:lnTo>
                  <a:pt x="0" y="519429"/>
                </a:lnTo>
                <a:lnTo>
                  <a:pt x="803910" y="519429"/>
                </a:lnTo>
                <a:lnTo>
                  <a:pt x="803910" y="0"/>
                </a:lnTo>
                <a:close/>
              </a:path>
            </a:pathLst>
          </a:custGeom>
          <a:solidFill>
            <a:srgbClr val="91C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65550" y="4376420"/>
            <a:ext cx="728980" cy="519430"/>
          </a:xfrm>
          <a:custGeom>
            <a:avLst/>
            <a:gdLst/>
            <a:ahLst/>
            <a:cxnLst/>
            <a:rect l="l" t="t" r="r" b="b"/>
            <a:pathLst>
              <a:path w="728979" h="519429">
                <a:moveTo>
                  <a:pt x="728979" y="0"/>
                </a:moveTo>
                <a:lnTo>
                  <a:pt x="0" y="0"/>
                </a:lnTo>
                <a:lnTo>
                  <a:pt x="0" y="519429"/>
                </a:lnTo>
                <a:lnTo>
                  <a:pt x="728979" y="519429"/>
                </a:lnTo>
                <a:lnTo>
                  <a:pt x="728979" y="0"/>
                </a:lnTo>
                <a:close/>
              </a:path>
            </a:pathLst>
          </a:custGeom>
          <a:solidFill>
            <a:srgbClr val="91C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34150" y="4376420"/>
            <a:ext cx="822960" cy="519430"/>
          </a:xfrm>
          <a:custGeom>
            <a:avLst/>
            <a:gdLst/>
            <a:ahLst/>
            <a:cxnLst/>
            <a:rect l="l" t="t" r="r" b="b"/>
            <a:pathLst>
              <a:path w="822959" h="519429">
                <a:moveTo>
                  <a:pt x="822959" y="0"/>
                </a:moveTo>
                <a:lnTo>
                  <a:pt x="0" y="0"/>
                </a:lnTo>
                <a:lnTo>
                  <a:pt x="0" y="519429"/>
                </a:lnTo>
                <a:lnTo>
                  <a:pt x="822959" y="519429"/>
                </a:lnTo>
                <a:lnTo>
                  <a:pt x="822959" y="0"/>
                </a:lnTo>
                <a:close/>
              </a:path>
            </a:pathLst>
          </a:custGeom>
          <a:solidFill>
            <a:srgbClr val="91C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61639" y="4895850"/>
            <a:ext cx="803910" cy="457200"/>
          </a:xfrm>
          <a:custGeom>
            <a:avLst/>
            <a:gdLst/>
            <a:ahLst/>
            <a:cxnLst/>
            <a:rect l="l" t="t" r="r" b="b"/>
            <a:pathLst>
              <a:path w="803910" h="457200">
                <a:moveTo>
                  <a:pt x="803910" y="0"/>
                </a:moveTo>
                <a:lnTo>
                  <a:pt x="0" y="0"/>
                </a:lnTo>
                <a:lnTo>
                  <a:pt x="0" y="457200"/>
                </a:lnTo>
                <a:lnTo>
                  <a:pt x="803910" y="457200"/>
                </a:lnTo>
                <a:lnTo>
                  <a:pt x="8039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65550" y="4895850"/>
            <a:ext cx="728980" cy="457200"/>
          </a:xfrm>
          <a:custGeom>
            <a:avLst/>
            <a:gdLst/>
            <a:ahLst/>
            <a:cxnLst/>
            <a:rect l="l" t="t" r="r" b="b"/>
            <a:pathLst>
              <a:path w="728979" h="457200">
                <a:moveTo>
                  <a:pt x="728979" y="0"/>
                </a:moveTo>
                <a:lnTo>
                  <a:pt x="0" y="0"/>
                </a:lnTo>
                <a:lnTo>
                  <a:pt x="0" y="457200"/>
                </a:lnTo>
                <a:lnTo>
                  <a:pt x="728979" y="457200"/>
                </a:lnTo>
                <a:lnTo>
                  <a:pt x="7289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94529" y="4895850"/>
            <a:ext cx="704850" cy="457200"/>
          </a:xfrm>
          <a:custGeom>
            <a:avLst/>
            <a:gdLst/>
            <a:ahLst/>
            <a:cxnLst/>
            <a:rect l="l" t="t" r="r" b="b"/>
            <a:pathLst>
              <a:path w="704850" h="457200">
                <a:moveTo>
                  <a:pt x="704850" y="0"/>
                </a:moveTo>
                <a:lnTo>
                  <a:pt x="0" y="0"/>
                </a:lnTo>
                <a:lnTo>
                  <a:pt x="0" y="457200"/>
                </a:lnTo>
                <a:lnTo>
                  <a:pt x="704850" y="457200"/>
                </a:lnTo>
                <a:lnTo>
                  <a:pt x="704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34150" y="4895850"/>
            <a:ext cx="822960" cy="457200"/>
          </a:xfrm>
          <a:custGeom>
            <a:avLst/>
            <a:gdLst/>
            <a:ahLst/>
            <a:cxnLst/>
            <a:rect l="l" t="t" r="r" b="b"/>
            <a:pathLst>
              <a:path w="822959" h="457200">
                <a:moveTo>
                  <a:pt x="822959" y="0"/>
                </a:moveTo>
                <a:lnTo>
                  <a:pt x="0" y="0"/>
                </a:lnTo>
                <a:lnTo>
                  <a:pt x="0" y="457200"/>
                </a:lnTo>
                <a:lnTo>
                  <a:pt x="822959" y="457200"/>
                </a:lnTo>
                <a:lnTo>
                  <a:pt x="822959" y="0"/>
                </a:lnTo>
                <a:close/>
              </a:path>
            </a:pathLst>
          </a:custGeom>
          <a:solidFill>
            <a:srgbClr val="D59A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42210" y="4389120"/>
            <a:ext cx="113029" cy="1130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38760"/>
              </p:ext>
            </p:extLst>
          </p:nvPr>
        </p:nvGraphicFramePr>
        <p:xfrm>
          <a:off x="1351340" y="1929129"/>
          <a:ext cx="6867523" cy="43383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89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42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91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8">
                  <a:txBody>
                    <a:bodyPr/>
                    <a:lstStyle/>
                    <a:p>
                      <a:pPr marL="38100">
                        <a:lnSpc>
                          <a:spcPts val="990"/>
                        </a:lnSpc>
                      </a:pPr>
                      <a:r>
                        <a:rPr sz="24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Z - </a:t>
                      </a:r>
                      <a:r>
                        <a:rPr sz="2400" b="1" spc="-5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13x</a:t>
                      </a:r>
                      <a:r>
                        <a:rPr sz="2100" b="1" spc="-7" baseline="-23809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1 </a:t>
                      </a:r>
                      <a:r>
                        <a:rPr sz="24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-11x</a:t>
                      </a:r>
                      <a:r>
                        <a:rPr sz="2100" b="1" baseline="-23809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2 </a:t>
                      </a:r>
                      <a:r>
                        <a:rPr sz="24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400" b="1" spc="-110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400" dirty="0">
                        <a:latin typeface="Times New Roman"/>
                        <a:cs typeface="Times New Roman"/>
                      </a:endParaRPr>
                    </a:p>
                    <a:p>
                      <a:pPr marL="255904">
                        <a:lnSpc>
                          <a:spcPct val="100000"/>
                        </a:lnSpc>
                        <a:spcBef>
                          <a:spcPts val="2590"/>
                        </a:spcBef>
                      </a:pPr>
                      <a:r>
                        <a:rPr sz="1400" b="1" spc="-5" dirty="0">
                          <a:latin typeface="Times New Roman"/>
                          <a:cs typeface="Times New Roman"/>
                        </a:rPr>
                        <a:t>Subject to</a:t>
                      </a:r>
                      <a:r>
                        <a:rPr sz="140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10" dirty="0">
                          <a:latin typeface="Times New Roman"/>
                          <a:cs typeface="Times New Roman"/>
                        </a:rPr>
                        <a:t>constraints: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22669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4x</a:t>
                      </a:r>
                      <a:r>
                        <a:rPr sz="2100" b="1" spc="-7" baseline="-23809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+5x</a:t>
                      </a:r>
                      <a:r>
                        <a:rPr sz="2100" b="1" spc="-7" baseline="-23809" dirty="0">
                          <a:latin typeface="Times New Roman"/>
                          <a:cs typeface="Times New Roman"/>
                        </a:rPr>
                        <a:t>2 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+ </a:t>
                      </a:r>
                      <a:r>
                        <a:rPr sz="2400" b="1" spc="-1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100" b="1" spc="-15" baseline="-23809" dirty="0">
                          <a:latin typeface="Times New Roman"/>
                          <a:cs typeface="Times New Roman"/>
                        </a:rPr>
                        <a:t>1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400" b="1" spc="-1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1500</a:t>
                      </a:r>
                      <a:endParaRPr sz="2400" dirty="0">
                        <a:latin typeface="Times New Roman"/>
                        <a:cs typeface="Times New Roman"/>
                      </a:endParaRPr>
                    </a:p>
                    <a:p>
                      <a:pPr marL="3194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5x</a:t>
                      </a:r>
                      <a:r>
                        <a:rPr sz="2100" b="1" spc="-7" baseline="-23809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+3x</a:t>
                      </a:r>
                      <a:r>
                        <a:rPr sz="2100" b="1" spc="-7" baseline="-23809" dirty="0">
                          <a:latin typeface="Times New Roman"/>
                          <a:cs typeface="Times New Roman"/>
                        </a:rPr>
                        <a:t>2 </a:t>
                      </a: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+S</a:t>
                      </a:r>
                      <a:r>
                        <a:rPr sz="2100" b="1" spc="-7" baseline="-23809" dirty="0">
                          <a:latin typeface="Times New Roman"/>
                          <a:cs typeface="Times New Roman"/>
                        </a:rPr>
                        <a:t>2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40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1575</a:t>
                      </a:r>
                      <a:endParaRPr sz="2400" dirty="0">
                        <a:latin typeface="Times New Roman"/>
                        <a:cs typeface="Times New Roman"/>
                      </a:endParaRPr>
                    </a:p>
                    <a:p>
                      <a:pPr marL="455295">
                        <a:lnSpc>
                          <a:spcPts val="1480"/>
                        </a:lnSpc>
                        <a:spcBef>
                          <a:spcPts val="990"/>
                        </a:spcBef>
                        <a:tabLst>
                          <a:tab pos="1829435" algn="l"/>
                        </a:tabLst>
                      </a:pPr>
                      <a:r>
                        <a:rPr sz="2400" b="1" dirty="0">
                          <a:latin typeface="Times New Roman"/>
                          <a:cs typeface="Times New Roman"/>
                        </a:rPr>
                        <a:t>x	</a:t>
                      </a:r>
                      <a:r>
                        <a:rPr sz="3600" b="1" baseline="-2314" dirty="0">
                          <a:solidFill>
                            <a:srgbClr val="BFBFBF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endParaRPr sz="3600" baseline="-2314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100" dirty="0" smtClean="0">
                          <a:latin typeface="Times New Roman"/>
                          <a:cs typeface="Times New Roman"/>
                        </a:rPr>
                        <a:t>Basic</a:t>
                      </a: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80"/>
                        </a:spcBef>
                      </a:pPr>
                      <a:r>
                        <a:rPr sz="1400" b="1" dirty="0">
                          <a:solidFill>
                            <a:srgbClr val="BFBFB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6350" algn="ctr">
                        <a:lnSpc>
                          <a:spcPts val="1700"/>
                        </a:lnSpc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Ratio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-13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-11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marL="26225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225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1500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225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1575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225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420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object 28"/>
          <p:cNvSpPr/>
          <p:nvPr/>
        </p:nvSpPr>
        <p:spPr>
          <a:xfrm>
            <a:off x="3152139" y="4456429"/>
            <a:ext cx="113030" cy="1155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67050" y="2052320"/>
            <a:ext cx="147320" cy="2429510"/>
          </a:xfrm>
          <a:custGeom>
            <a:avLst/>
            <a:gdLst/>
            <a:ahLst/>
            <a:cxnLst/>
            <a:rect l="l" t="t" r="r" b="b"/>
            <a:pathLst>
              <a:path w="147319" h="2429510">
                <a:moveTo>
                  <a:pt x="8889" y="0"/>
                </a:moveTo>
                <a:lnTo>
                  <a:pt x="0" y="1269"/>
                </a:lnTo>
                <a:lnTo>
                  <a:pt x="137160" y="2429510"/>
                </a:lnTo>
                <a:lnTo>
                  <a:pt x="147319" y="2429510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9390" y="4385309"/>
            <a:ext cx="113030" cy="1155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24300" y="2089150"/>
            <a:ext cx="146050" cy="2321560"/>
          </a:xfrm>
          <a:custGeom>
            <a:avLst/>
            <a:gdLst/>
            <a:ahLst/>
            <a:cxnLst/>
            <a:rect l="l" t="t" r="r" b="b"/>
            <a:pathLst>
              <a:path w="146050" h="2321560">
                <a:moveTo>
                  <a:pt x="8889" y="0"/>
                </a:moveTo>
                <a:lnTo>
                  <a:pt x="0" y="0"/>
                </a:lnTo>
                <a:lnTo>
                  <a:pt x="137160" y="2321560"/>
                </a:lnTo>
                <a:lnTo>
                  <a:pt x="146050" y="2320290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76390" y="4385309"/>
            <a:ext cx="110489" cy="1155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10429" y="1997710"/>
            <a:ext cx="2021839" cy="2435860"/>
          </a:xfrm>
          <a:custGeom>
            <a:avLst/>
            <a:gdLst/>
            <a:ahLst/>
            <a:cxnLst/>
            <a:rect l="l" t="t" r="r" b="b"/>
            <a:pathLst>
              <a:path w="2021840" h="2435860">
                <a:moveTo>
                  <a:pt x="7620" y="0"/>
                </a:moveTo>
                <a:lnTo>
                  <a:pt x="0" y="5079"/>
                </a:lnTo>
                <a:lnTo>
                  <a:pt x="2014220" y="2435860"/>
                </a:lnTo>
                <a:lnTo>
                  <a:pt x="2021840" y="2430779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06750" y="4953000"/>
            <a:ext cx="110489" cy="1193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10179" y="2713989"/>
            <a:ext cx="558800" cy="2270760"/>
          </a:xfrm>
          <a:custGeom>
            <a:avLst/>
            <a:gdLst/>
            <a:ahLst/>
            <a:cxnLst/>
            <a:rect l="l" t="t" r="r" b="b"/>
            <a:pathLst>
              <a:path w="558800" h="2270760">
                <a:moveTo>
                  <a:pt x="8889" y="0"/>
                </a:moveTo>
                <a:lnTo>
                  <a:pt x="0" y="1270"/>
                </a:lnTo>
                <a:lnTo>
                  <a:pt x="549909" y="2270760"/>
                </a:lnTo>
                <a:lnTo>
                  <a:pt x="558799" y="2268220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19220" y="4951729"/>
            <a:ext cx="109219" cy="1206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52800" y="2713989"/>
            <a:ext cx="628650" cy="2272030"/>
          </a:xfrm>
          <a:custGeom>
            <a:avLst/>
            <a:gdLst/>
            <a:ahLst/>
            <a:cxnLst/>
            <a:rect l="l" t="t" r="r" b="b"/>
            <a:pathLst>
              <a:path w="628650" h="2272029">
                <a:moveTo>
                  <a:pt x="10160" y="0"/>
                </a:moveTo>
                <a:lnTo>
                  <a:pt x="0" y="1270"/>
                </a:lnTo>
                <a:lnTo>
                  <a:pt x="619760" y="2272030"/>
                </a:lnTo>
                <a:lnTo>
                  <a:pt x="628650" y="2269490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00270" y="4951729"/>
            <a:ext cx="106679" cy="120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42917" y="2712084"/>
            <a:ext cx="765810" cy="2274570"/>
          </a:xfrm>
          <a:custGeom>
            <a:avLst/>
            <a:gdLst/>
            <a:ahLst/>
            <a:cxnLst/>
            <a:rect l="l" t="t" r="r" b="b"/>
            <a:pathLst>
              <a:path w="765810" h="2274570">
                <a:moveTo>
                  <a:pt x="8889" y="0"/>
                </a:moveTo>
                <a:lnTo>
                  <a:pt x="0" y="3809"/>
                </a:lnTo>
                <a:lnTo>
                  <a:pt x="756920" y="2274569"/>
                </a:lnTo>
                <a:lnTo>
                  <a:pt x="765810" y="2272029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05269" y="4885690"/>
            <a:ext cx="109220" cy="1155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782820" y="2711450"/>
            <a:ext cx="1877060" cy="2222500"/>
          </a:xfrm>
          <a:custGeom>
            <a:avLst/>
            <a:gdLst/>
            <a:ahLst/>
            <a:cxnLst/>
            <a:rect l="l" t="t" r="r" b="b"/>
            <a:pathLst>
              <a:path w="1877059" h="2222500">
                <a:moveTo>
                  <a:pt x="6350" y="0"/>
                </a:moveTo>
                <a:lnTo>
                  <a:pt x="0" y="6350"/>
                </a:lnTo>
                <a:lnTo>
                  <a:pt x="1870709" y="2222500"/>
                </a:lnTo>
                <a:lnTo>
                  <a:pt x="1877059" y="2217420"/>
                </a:lnTo>
                <a:lnTo>
                  <a:pt x="6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2870" y="3948429"/>
            <a:ext cx="786130" cy="519430"/>
          </a:xfrm>
          <a:custGeom>
            <a:avLst/>
            <a:gdLst/>
            <a:ahLst/>
            <a:cxnLst/>
            <a:rect l="l" t="t" r="r" b="b"/>
            <a:pathLst>
              <a:path w="786129" h="519429">
                <a:moveTo>
                  <a:pt x="786130" y="0"/>
                </a:moveTo>
                <a:lnTo>
                  <a:pt x="0" y="0"/>
                </a:lnTo>
                <a:lnTo>
                  <a:pt x="0" y="519430"/>
                </a:lnTo>
                <a:lnTo>
                  <a:pt x="786130" y="519430"/>
                </a:lnTo>
                <a:lnTo>
                  <a:pt x="786130" y="0"/>
                </a:lnTo>
                <a:close/>
              </a:path>
            </a:pathLst>
          </a:custGeom>
          <a:solidFill>
            <a:srgbClr val="91C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80220" y="3414803"/>
          <a:ext cx="7214867" cy="2410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6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83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722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19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4889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Ratio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1500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1575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420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744470" y="3986529"/>
            <a:ext cx="571500" cy="427990"/>
          </a:xfrm>
          <a:custGeom>
            <a:avLst/>
            <a:gdLst/>
            <a:ahLst/>
            <a:cxnLst/>
            <a:rect l="l" t="t" r="r" b="b"/>
            <a:pathLst>
              <a:path w="571500" h="427989">
                <a:moveTo>
                  <a:pt x="285750" y="427990"/>
                </a:moveTo>
                <a:lnTo>
                  <a:pt x="234474" y="424559"/>
                </a:lnTo>
                <a:lnTo>
                  <a:pt x="186177" y="414659"/>
                </a:lnTo>
                <a:lnTo>
                  <a:pt x="141675" y="398874"/>
                </a:lnTo>
                <a:lnTo>
                  <a:pt x="101782" y="377789"/>
                </a:lnTo>
                <a:lnTo>
                  <a:pt x="67315" y="351990"/>
                </a:lnTo>
                <a:lnTo>
                  <a:pt x="39087" y="322062"/>
                </a:lnTo>
                <a:lnTo>
                  <a:pt x="17915" y="288591"/>
                </a:lnTo>
                <a:lnTo>
                  <a:pt x="4614" y="252162"/>
                </a:lnTo>
                <a:lnTo>
                  <a:pt x="0" y="213360"/>
                </a:lnTo>
                <a:lnTo>
                  <a:pt x="4614" y="174935"/>
                </a:lnTo>
                <a:lnTo>
                  <a:pt x="17915" y="138801"/>
                </a:lnTo>
                <a:lnTo>
                  <a:pt x="39087" y="105551"/>
                </a:lnTo>
                <a:lnTo>
                  <a:pt x="67315" y="75781"/>
                </a:lnTo>
                <a:lnTo>
                  <a:pt x="101782" y="50089"/>
                </a:lnTo>
                <a:lnTo>
                  <a:pt x="141675" y="29068"/>
                </a:lnTo>
                <a:lnTo>
                  <a:pt x="186177" y="13316"/>
                </a:lnTo>
                <a:lnTo>
                  <a:pt x="234474" y="3428"/>
                </a:lnTo>
                <a:lnTo>
                  <a:pt x="285750" y="0"/>
                </a:lnTo>
                <a:lnTo>
                  <a:pt x="337360" y="3428"/>
                </a:lnTo>
                <a:lnTo>
                  <a:pt x="385834" y="13316"/>
                </a:lnTo>
                <a:lnTo>
                  <a:pt x="430388" y="29068"/>
                </a:lnTo>
                <a:lnTo>
                  <a:pt x="470239" y="50089"/>
                </a:lnTo>
                <a:lnTo>
                  <a:pt x="504602" y="75781"/>
                </a:lnTo>
                <a:lnTo>
                  <a:pt x="532694" y="105551"/>
                </a:lnTo>
                <a:lnTo>
                  <a:pt x="553730" y="138801"/>
                </a:lnTo>
                <a:lnTo>
                  <a:pt x="566926" y="174935"/>
                </a:lnTo>
                <a:lnTo>
                  <a:pt x="571500" y="213360"/>
                </a:lnTo>
                <a:lnTo>
                  <a:pt x="566926" y="252162"/>
                </a:lnTo>
                <a:lnTo>
                  <a:pt x="553730" y="288591"/>
                </a:lnTo>
                <a:lnTo>
                  <a:pt x="532694" y="322062"/>
                </a:lnTo>
                <a:lnTo>
                  <a:pt x="504602" y="351990"/>
                </a:lnTo>
                <a:lnTo>
                  <a:pt x="470239" y="377789"/>
                </a:lnTo>
                <a:lnTo>
                  <a:pt x="430388" y="398874"/>
                </a:lnTo>
                <a:lnTo>
                  <a:pt x="385834" y="414659"/>
                </a:lnTo>
                <a:lnTo>
                  <a:pt x="337360" y="424559"/>
                </a:lnTo>
                <a:lnTo>
                  <a:pt x="285750" y="427990"/>
                </a:lnTo>
                <a:close/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84170" y="5855970"/>
            <a:ext cx="285750" cy="586740"/>
          </a:xfrm>
          <a:custGeom>
            <a:avLst/>
            <a:gdLst/>
            <a:ahLst/>
            <a:cxnLst/>
            <a:rect l="l" t="t" r="r" b="b"/>
            <a:pathLst>
              <a:path w="285750" h="586739">
                <a:moveTo>
                  <a:pt x="214630" y="71119"/>
                </a:moveTo>
                <a:lnTo>
                  <a:pt x="71119" y="71119"/>
                </a:lnTo>
                <a:lnTo>
                  <a:pt x="71119" y="586739"/>
                </a:lnTo>
                <a:lnTo>
                  <a:pt x="214630" y="586739"/>
                </a:lnTo>
                <a:lnTo>
                  <a:pt x="214630" y="71119"/>
                </a:lnTo>
                <a:close/>
              </a:path>
              <a:path w="285750" h="586739">
                <a:moveTo>
                  <a:pt x="143510" y="0"/>
                </a:moveTo>
                <a:lnTo>
                  <a:pt x="0" y="71119"/>
                </a:lnTo>
                <a:lnTo>
                  <a:pt x="285750" y="71119"/>
                </a:lnTo>
                <a:lnTo>
                  <a:pt x="143510" y="0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84170" y="5855970"/>
            <a:ext cx="285750" cy="586740"/>
          </a:xfrm>
          <a:custGeom>
            <a:avLst/>
            <a:gdLst/>
            <a:ahLst/>
            <a:cxnLst/>
            <a:rect l="l" t="t" r="r" b="b"/>
            <a:pathLst>
              <a:path w="285750" h="586739">
                <a:moveTo>
                  <a:pt x="71119" y="586739"/>
                </a:moveTo>
                <a:lnTo>
                  <a:pt x="71119" y="71119"/>
                </a:lnTo>
                <a:lnTo>
                  <a:pt x="0" y="71119"/>
                </a:lnTo>
                <a:lnTo>
                  <a:pt x="143510" y="0"/>
                </a:lnTo>
                <a:lnTo>
                  <a:pt x="285750" y="71119"/>
                </a:lnTo>
                <a:lnTo>
                  <a:pt x="214630" y="71119"/>
                </a:lnTo>
                <a:lnTo>
                  <a:pt x="214630" y="586739"/>
                </a:lnTo>
                <a:lnTo>
                  <a:pt x="71119" y="58673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6619" y="1635760"/>
            <a:ext cx="7814309" cy="1844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>
              <a:lnSpc>
                <a:spcPct val="113700"/>
              </a:lnSpc>
              <a:spcBef>
                <a:spcPts val="100"/>
              </a:spcBef>
              <a:buAutoNum type="alphaLcParenR"/>
              <a:tabLst>
                <a:tab pos="327660" algn="l"/>
              </a:tabLst>
            </a:pPr>
            <a:r>
              <a:rPr sz="2000" b="1" spc="5" dirty="0">
                <a:latin typeface="Times New Roman"/>
                <a:cs typeface="Times New Roman"/>
              </a:rPr>
              <a:t>Choose </a:t>
            </a:r>
            <a:r>
              <a:rPr sz="2000" b="1" dirty="0">
                <a:latin typeface="Times New Roman"/>
                <a:cs typeface="Times New Roman"/>
              </a:rPr>
              <a:t>the most negative </a:t>
            </a:r>
            <a:r>
              <a:rPr sz="2000" b="1" spc="-5" dirty="0">
                <a:latin typeface="Times New Roman"/>
                <a:cs typeface="Times New Roman"/>
              </a:rPr>
              <a:t>number </a:t>
            </a:r>
            <a:r>
              <a:rPr sz="2000" b="1" dirty="0">
                <a:latin typeface="Times New Roman"/>
                <a:cs typeface="Times New Roman"/>
              </a:rPr>
              <a:t>from Z-row. That variable ( </a:t>
            </a:r>
            <a:r>
              <a:rPr sz="2000" b="1" spc="5" dirty="0">
                <a:latin typeface="Times New Roman"/>
                <a:cs typeface="Times New Roman"/>
              </a:rPr>
              <a:t>x</a:t>
            </a:r>
            <a:r>
              <a:rPr sz="1725" b="1" spc="7" baseline="-24154" dirty="0">
                <a:latin typeface="Times New Roman"/>
                <a:cs typeface="Times New Roman"/>
              </a:rPr>
              <a:t>1 </a:t>
            </a:r>
            <a:r>
              <a:rPr sz="2000" b="1" dirty="0">
                <a:latin typeface="Times New Roman"/>
                <a:cs typeface="Times New Roman"/>
              </a:rPr>
              <a:t>) </a:t>
            </a:r>
            <a:r>
              <a:rPr sz="2000" b="1" spc="-5" dirty="0">
                <a:latin typeface="Times New Roman"/>
                <a:cs typeface="Times New Roman"/>
              </a:rPr>
              <a:t>is  </a:t>
            </a:r>
            <a:r>
              <a:rPr sz="2000" b="1" dirty="0">
                <a:latin typeface="Times New Roman"/>
                <a:cs typeface="Times New Roman"/>
              </a:rPr>
              <a:t>the </a:t>
            </a:r>
            <a:r>
              <a:rPr sz="2000" b="1" i="1" spc="-5" dirty="0">
                <a:latin typeface="Times New Roman"/>
                <a:cs typeface="Times New Roman"/>
              </a:rPr>
              <a:t>entering</a:t>
            </a:r>
            <a:r>
              <a:rPr sz="2000" b="1" i="1" spc="1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variable</a:t>
            </a:r>
            <a:r>
              <a:rPr sz="2000" b="1" dirty="0">
                <a:latin typeface="Times New Roman"/>
                <a:cs typeface="Times New Roman"/>
              </a:rPr>
              <a:t>.</a:t>
            </a:r>
            <a:endParaRPr sz="2000" dirty="0">
              <a:latin typeface="Times New Roman"/>
              <a:cs typeface="Times New Roman"/>
            </a:endParaRPr>
          </a:p>
          <a:p>
            <a:pPr marL="341630" indent="-290830">
              <a:lnSpc>
                <a:spcPct val="100000"/>
              </a:lnSpc>
              <a:spcBef>
                <a:spcPts val="500"/>
              </a:spcBef>
              <a:buAutoNum type="alphaLcParenR"/>
              <a:tabLst>
                <a:tab pos="341630" algn="l"/>
              </a:tabLst>
            </a:pPr>
            <a:r>
              <a:rPr sz="2000" b="1" dirty="0">
                <a:latin typeface="Times New Roman"/>
                <a:cs typeface="Times New Roman"/>
              </a:rPr>
              <a:t>Calculate Ratio = (value-col.) / </a:t>
            </a:r>
            <a:r>
              <a:rPr sz="2000" b="1" spc="-5" dirty="0">
                <a:latin typeface="Times New Roman"/>
                <a:cs typeface="Times New Roman"/>
              </a:rPr>
              <a:t>(entering</a:t>
            </a:r>
            <a:r>
              <a:rPr sz="2000" b="1" spc="-20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-col.)</a:t>
            </a:r>
            <a:endParaRPr sz="2000" dirty="0">
              <a:latin typeface="Times New Roman"/>
              <a:cs typeface="Times New Roman"/>
            </a:endParaRPr>
          </a:p>
          <a:p>
            <a:pPr marL="50800" marR="701675">
              <a:lnSpc>
                <a:spcPct val="113700"/>
              </a:lnSpc>
              <a:spcBef>
                <a:spcPts val="500"/>
              </a:spcBef>
              <a:buAutoNum type="alphaLcParenR"/>
              <a:tabLst>
                <a:tab pos="312420" algn="l"/>
              </a:tabLst>
            </a:pPr>
            <a:r>
              <a:rPr sz="2000" b="1" spc="5" dirty="0">
                <a:latin typeface="Times New Roman"/>
                <a:cs typeface="Times New Roman"/>
              </a:rPr>
              <a:t>Choose </a:t>
            </a:r>
            <a:r>
              <a:rPr sz="2000" b="1" spc="-5" dirty="0">
                <a:latin typeface="Times New Roman"/>
                <a:cs typeface="Times New Roman"/>
              </a:rPr>
              <a:t>minimum </a:t>
            </a:r>
            <a:r>
              <a:rPr sz="2000" b="1" dirty="0">
                <a:latin typeface="Times New Roman"/>
                <a:cs typeface="Times New Roman"/>
              </a:rPr>
              <a:t>+ve Ratio. That variable (S</a:t>
            </a:r>
            <a:r>
              <a:rPr sz="1725" b="1" baseline="-24154" dirty="0">
                <a:latin typeface="Times New Roman"/>
                <a:cs typeface="Times New Roman"/>
              </a:rPr>
              <a:t>2</a:t>
            </a:r>
            <a:r>
              <a:rPr sz="2000" b="1" dirty="0">
                <a:latin typeface="Times New Roman"/>
                <a:cs typeface="Times New Roman"/>
              </a:rPr>
              <a:t>) </a:t>
            </a:r>
            <a:r>
              <a:rPr sz="2000" b="1" spc="-5" dirty="0">
                <a:latin typeface="Times New Roman"/>
                <a:cs typeface="Times New Roman"/>
              </a:rPr>
              <a:t>is the </a:t>
            </a:r>
            <a:r>
              <a:rPr sz="2000" b="1" i="1" dirty="0">
                <a:latin typeface="Times New Roman"/>
                <a:cs typeface="Times New Roman"/>
              </a:rPr>
              <a:t>departing  variable</a:t>
            </a:r>
            <a:r>
              <a:rPr sz="2000" b="1" dirty="0">
                <a:latin typeface="Times New Roman"/>
                <a:cs typeface="Times New Roman"/>
              </a:rPr>
              <a:t>.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2870" y="3948429"/>
            <a:ext cx="786130" cy="519430"/>
          </a:xfrm>
          <a:custGeom>
            <a:avLst/>
            <a:gdLst/>
            <a:ahLst/>
            <a:cxnLst/>
            <a:rect l="l" t="t" r="r" b="b"/>
            <a:pathLst>
              <a:path w="786129" h="519429">
                <a:moveTo>
                  <a:pt x="786130" y="0"/>
                </a:moveTo>
                <a:lnTo>
                  <a:pt x="0" y="0"/>
                </a:lnTo>
                <a:lnTo>
                  <a:pt x="0" y="519430"/>
                </a:lnTo>
                <a:lnTo>
                  <a:pt x="786130" y="519430"/>
                </a:lnTo>
                <a:lnTo>
                  <a:pt x="786130" y="0"/>
                </a:lnTo>
                <a:close/>
              </a:path>
            </a:pathLst>
          </a:custGeom>
          <a:solidFill>
            <a:srgbClr val="91C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42870" y="4925059"/>
            <a:ext cx="786130" cy="457200"/>
          </a:xfrm>
          <a:custGeom>
            <a:avLst/>
            <a:gdLst/>
            <a:ahLst/>
            <a:cxnLst/>
            <a:rect l="l" t="t" r="r" b="b"/>
            <a:pathLst>
              <a:path w="786129" h="457200">
                <a:moveTo>
                  <a:pt x="786130" y="0"/>
                </a:moveTo>
                <a:lnTo>
                  <a:pt x="0" y="0"/>
                </a:lnTo>
                <a:lnTo>
                  <a:pt x="0" y="457199"/>
                </a:lnTo>
                <a:lnTo>
                  <a:pt x="786130" y="457199"/>
                </a:lnTo>
                <a:lnTo>
                  <a:pt x="7861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9119" y="4925059"/>
            <a:ext cx="1572260" cy="457200"/>
          </a:xfrm>
          <a:custGeom>
            <a:avLst/>
            <a:gdLst/>
            <a:ahLst/>
            <a:cxnLst/>
            <a:rect l="l" t="t" r="r" b="b"/>
            <a:pathLst>
              <a:path w="1572259" h="457200">
                <a:moveTo>
                  <a:pt x="1572259" y="0"/>
                </a:moveTo>
                <a:lnTo>
                  <a:pt x="0" y="0"/>
                </a:lnTo>
                <a:lnTo>
                  <a:pt x="0" y="457199"/>
                </a:lnTo>
                <a:lnTo>
                  <a:pt x="1572259" y="457199"/>
                </a:lnTo>
                <a:lnTo>
                  <a:pt x="1572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280220" y="3414803"/>
          <a:ext cx="7214867" cy="2410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6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83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722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19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Ratio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1500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1500/4=375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1575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1575/5=315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420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420/1=420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2744470" y="3986529"/>
            <a:ext cx="571500" cy="427990"/>
          </a:xfrm>
          <a:custGeom>
            <a:avLst/>
            <a:gdLst/>
            <a:ahLst/>
            <a:cxnLst/>
            <a:rect l="l" t="t" r="r" b="b"/>
            <a:pathLst>
              <a:path w="571500" h="427989">
                <a:moveTo>
                  <a:pt x="285750" y="427990"/>
                </a:moveTo>
                <a:lnTo>
                  <a:pt x="234474" y="424559"/>
                </a:lnTo>
                <a:lnTo>
                  <a:pt x="186177" y="414659"/>
                </a:lnTo>
                <a:lnTo>
                  <a:pt x="141675" y="398874"/>
                </a:lnTo>
                <a:lnTo>
                  <a:pt x="101782" y="377789"/>
                </a:lnTo>
                <a:lnTo>
                  <a:pt x="67315" y="351990"/>
                </a:lnTo>
                <a:lnTo>
                  <a:pt x="39087" y="322062"/>
                </a:lnTo>
                <a:lnTo>
                  <a:pt x="17915" y="288591"/>
                </a:lnTo>
                <a:lnTo>
                  <a:pt x="4614" y="252162"/>
                </a:lnTo>
                <a:lnTo>
                  <a:pt x="0" y="213360"/>
                </a:lnTo>
                <a:lnTo>
                  <a:pt x="4614" y="174935"/>
                </a:lnTo>
                <a:lnTo>
                  <a:pt x="17915" y="138801"/>
                </a:lnTo>
                <a:lnTo>
                  <a:pt x="39087" y="105551"/>
                </a:lnTo>
                <a:lnTo>
                  <a:pt x="67315" y="75781"/>
                </a:lnTo>
                <a:lnTo>
                  <a:pt x="101782" y="50089"/>
                </a:lnTo>
                <a:lnTo>
                  <a:pt x="141675" y="29068"/>
                </a:lnTo>
                <a:lnTo>
                  <a:pt x="186177" y="13316"/>
                </a:lnTo>
                <a:lnTo>
                  <a:pt x="234474" y="3428"/>
                </a:lnTo>
                <a:lnTo>
                  <a:pt x="285750" y="0"/>
                </a:lnTo>
                <a:lnTo>
                  <a:pt x="337360" y="3428"/>
                </a:lnTo>
                <a:lnTo>
                  <a:pt x="385834" y="13316"/>
                </a:lnTo>
                <a:lnTo>
                  <a:pt x="430388" y="29068"/>
                </a:lnTo>
                <a:lnTo>
                  <a:pt x="470239" y="50089"/>
                </a:lnTo>
                <a:lnTo>
                  <a:pt x="504602" y="75781"/>
                </a:lnTo>
                <a:lnTo>
                  <a:pt x="532694" y="105551"/>
                </a:lnTo>
                <a:lnTo>
                  <a:pt x="553730" y="138801"/>
                </a:lnTo>
                <a:lnTo>
                  <a:pt x="566926" y="174935"/>
                </a:lnTo>
                <a:lnTo>
                  <a:pt x="571500" y="213360"/>
                </a:lnTo>
                <a:lnTo>
                  <a:pt x="566926" y="252162"/>
                </a:lnTo>
                <a:lnTo>
                  <a:pt x="553730" y="288591"/>
                </a:lnTo>
                <a:lnTo>
                  <a:pt x="532694" y="322062"/>
                </a:lnTo>
                <a:lnTo>
                  <a:pt x="504602" y="351990"/>
                </a:lnTo>
                <a:lnTo>
                  <a:pt x="470239" y="377789"/>
                </a:lnTo>
                <a:lnTo>
                  <a:pt x="430388" y="398874"/>
                </a:lnTo>
                <a:lnTo>
                  <a:pt x="385834" y="414659"/>
                </a:lnTo>
                <a:lnTo>
                  <a:pt x="337360" y="424559"/>
                </a:lnTo>
                <a:lnTo>
                  <a:pt x="285750" y="427990"/>
                </a:lnTo>
                <a:close/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84170" y="5855970"/>
            <a:ext cx="285750" cy="586740"/>
          </a:xfrm>
          <a:custGeom>
            <a:avLst/>
            <a:gdLst/>
            <a:ahLst/>
            <a:cxnLst/>
            <a:rect l="l" t="t" r="r" b="b"/>
            <a:pathLst>
              <a:path w="285750" h="586739">
                <a:moveTo>
                  <a:pt x="214630" y="71119"/>
                </a:moveTo>
                <a:lnTo>
                  <a:pt x="71119" y="71119"/>
                </a:lnTo>
                <a:lnTo>
                  <a:pt x="71119" y="586739"/>
                </a:lnTo>
                <a:lnTo>
                  <a:pt x="214630" y="586739"/>
                </a:lnTo>
                <a:lnTo>
                  <a:pt x="214630" y="71119"/>
                </a:lnTo>
                <a:close/>
              </a:path>
              <a:path w="285750" h="586739">
                <a:moveTo>
                  <a:pt x="143510" y="0"/>
                </a:moveTo>
                <a:lnTo>
                  <a:pt x="0" y="71119"/>
                </a:lnTo>
                <a:lnTo>
                  <a:pt x="285750" y="71119"/>
                </a:lnTo>
                <a:lnTo>
                  <a:pt x="143510" y="0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84170" y="5855970"/>
            <a:ext cx="285750" cy="586740"/>
          </a:xfrm>
          <a:custGeom>
            <a:avLst/>
            <a:gdLst/>
            <a:ahLst/>
            <a:cxnLst/>
            <a:rect l="l" t="t" r="r" b="b"/>
            <a:pathLst>
              <a:path w="285750" h="586739">
                <a:moveTo>
                  <a:pt x="71119" y="586739"/>
                </a:moveTo>
                <a:lnTo>
                  <a:pt x="71119" y="71119"/>
                </a:lnTo>
                <a:lnTo>
                  <a:pt x="0" y="71119"/>
                </a:lnTo>
                <a:lnTo>
                  <a:pt x="143510" y="0"/>
                </a:lnTo>
                <a:lnTo>
                  <a:pt x="285750" y="71119"/>
                </a:lnTo>
                <a:lnTo>
                  <a:pt x="214630" y="71119"/>
                </a:lnTo>
                <a:lnTo>
                  <a:pt x="214630" y="586739"/>
                </a:lnTo>
                <a:lnTo>
                  <a:pt x="71119" y="58673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73769" y="4955540"/>
            <a:ext cx="429259" cy="358140"/>
          </a:xfrm>
          <a:custGeom>
            <a:avLst/>
            <a:gdLst/>
            <a:ahLst/>
            <a:cxnLst/>
            <a:rect l="l" t="t" r="r" b="b"/>
            <a:pathLst>
              <a:path w="429259" h="358139">
                <a:moveTo>
                  <a:pt x="309879" y="0"/>
                </a:moveTo>
                <a:lnTo>
                  <a:pt x="309879" y="90170"/>
                </a:lnTo>
                <a:lnTo>
                  <a:pt x="0" y="90170"/>
                </a:lnTo>
                <a:lnTo>
                  <a:pt x="0" y="267970"/>
                </a:lnTo>
                <a:lnTo>
                  <a:pt x="309879" y="267970"/>
                </a:lnTo>
                <a:lnTo>
                  <a:pt x="309879" y="358140"/>
                </a:lnTo>
                <a:lnTo>
                  <a:pt x="429259" y="179070"/>
                </a:lnTo>
                <a:lnTo>
                  <a:pt x="3098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73769" y="4955540"/>
            <a:ext cx="429259" cy="358140"/>
          </a:xfrm>
          <a:custGeom>
            <a:avLst/>
            <a:gdLst/>
            <a:ahLst/>
            <a:cxnLst/>
            <a:rect l="l" t="t" r="r" b="b"/>
            <a:pathLst>
              <a:path w="429259" h="358139">
                <a:moveTo>
                  <a:pt x="0" y="90170"/>
                </a:moveTo>
                <a:lnTo>
                  <a:pt x="309879" y="90170"/>
                </a:lnTo>
                <a:lnTo>
                  <a:pt x="309879" y="0"/>
                </a:lnTo>
                <a:lnTo>
                  <a:pt x="429259" y="179070"/>
                </a:lnTo>
                <a:lnTo>
                  <a:pt x="309879" y="358140"/>
                </a:lnTo>
                <a:lnTo>
                  <a:pt x="309879" y="267970"/>
                </a:lnTo>
                <a:lnTo>
                  <a:pt x="0" y="267970"/>
                </a:lnTo>
                <a:lnTo>
                  <a:pt x="0" y="9017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96619" y="1635760"/>
            <a:ext cx="7814309" cy="1844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>
              <a:lnSpc>
                <a:spcPct val="113700"/>
              </a:lnSpc>
              <a:spcBef>
                <a:spcPts val="100"/>
              </a:spcBef>
              <a:buAutoNum type="alphaLcParenR"/>
              <a:tabLst>
                <a:tab pos="327660" algn="l"/>
              </a:tabLst>
            </a:pPr>
            <a:r>
              <a:rPr sz="2000" b="1" spc="5" dirty="0">
                <a:latin typeface="Times New Roman"/>
                <a:cs typeface="Times New Roman"/>
              </a:rPr>
              <a:t>Choose </a:t>
            </a:r>
            <a:r>
              <a:rPr sz="2000" b="1" dirty="0">
                <a:latin typeface="Times New Roman"/>
                <a:cs typeface="Times New Roman"/>
              </a:rPr>
              <a:t>the most negative </a:t>
            </a:r>
            <a:r>
              <a:rPr sz="2000" b="1" spc="-5" dirty="0">
                <a:latin typeface="Times New Roman"/>
                <a:cs typeface="Times New Roman"/>
              </a:rPr>
              <a:t>number </a:t>
            </a:r>
            <a:r>
              <a:rPr sz="2000" b="1" dirty="0">
                <a:latin typeface="Times New Roman"/>
                <a:cs typeface="Times New Roman"/>
              </a:rPr>
              <a:t>from Z-row. That variable ( </a:t>
            </a:r>
            <a:r>
              <a:rPr sz="2000" b="1" spc="5" dirty="0">
                <a:latin typeface="Times New Roman"/>
                <a:cs typeface="Times New Roman"/>
              </a:rPr>
              <a:t>x</a:t>
            </a:r>
            <a:r>
              <a:rPr sz="1725" b="1" spc="7" baseline="-24154" dirty="0">
                <a:latin typeface="Times New Roman"/>
                <a:cs typeface="Times New Roman"/>
              </a:rPr>
              <a:t>1 </a:t>
            </a:r>
            <a:r>
              <a:rPr sz="2000" b="1" dirty="0">
                <a:latin typeface="Times New Roman"/>
                <a:cs typeface="Times New Roman"/>
              </a:rPr>
              <a:t>) </a:t>
            </a:r>
            <a:r>
              <a:rPr sz="2000" b="1" spc="-5" dirty="0">
                <a:latin typeface="Times New Roman"/>
                <a:cs typeface="Times New Roman"/>
              </a:rPr>
              <a:t>is  </a:t>
            </a:r>
            <a:r>
              <a:rPr sz="2000" b="1" dirty="0">
                <a:latin typeface="Times New Roman"/>
                <a:cs typeface="Times New Roman"/>
              </a:rPr>
              <a:t>the </a:t>
            </a:r>
            <a:r>
              <a:rPr sz="2000" b="1" i="1" spc="-5" dirty="0">
                <a:latin typeface="Times New Roman"/>
                <a:cs typeface="Times New Roman"/>
              </a:rPr>
              <a:t>entering</a:t>
            </a:r>
            <a:r>
              <a:rPr sz="2000" b="1" i="1" spc="1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variable</a:t>
            </a:r>
            <a:r>
              <a:rPr sz="2000" b="1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341630" indent="-290830">
              <a:lnSpc>
                <a:spcPct val="100000"/>
              </a:lnSpc>
              <a:spcBef>
                <a:spcPts val="500"/>
              </a:spcBef>
              <a:buAutoNum type="alphaLcParenR"/>
              <a:tabLst>
                <a:tab pos="341630" algn="l"/>
              </a:tabLst>
            </a:pPr>
            <a:r>
              <a:rPr sz="2000" b="1" dirty="0">
                <a:latin typeface="Times New Roman"/>
                <a:cs typeface="Times New Roman"/>
              </a:rPr>
              <a:t>Calculate Ratio = (value-col.) / </a:t>
            </a:r>
            <a:r>
              <a:rPr sz="2000" b="1" spc="-5" dirty="0">
                <a:latin typeface="Times New Roman"/>
                <a:cs typeface="Times New Roman"/>
              </a:rPr>
              <a:t>(entering</a:t>
            </a:r>
            <a:r>
              <a:rPr sz="2000" b="1" spc="-20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-col.)</a:t>
            </a:r>
            <a:endParaRPr sz="2000">
              <a:latin typeface="Times New Roman"/>
              <a:cs typeface="Times New Roman"/>
            </a:endParaRPr>
          </a:p>
          <a:p>
            <a:pPr marL="50800" marR="701675">
              <a:lnSpc>
                <a:spcPct val="113700"/>
              </a:lnSpc>
              <a:spcBef>
                <a:spcPts val="500"/>
              </a:spcBef>
              <a:buAutoNum type="alphaLcParenR"/>
              <a:tabLst>
                <a:tab pos="312420" algn="l"/>
              </a:tabLst>
            </a:pPr>
            <a:r>
              <a:rPr sz="2000" b="1" spc="5" dirty="0">
                <a:latin typeface="Times New Roman"/>
                <a:cs typeface="Times New Roman"/>
              </a:rPr>
              <a:t>Choose </a:t>
            </a:r>
            <a:r>
              <a:rPr sz="2000" b="1" spc="-5" dirty="0">
                <a:latin typeface="Times New Roman"/>
                <a:cs typeface="Times New Roman"/>
              </a:rPr>
              <a:t>minimum </a:t>
            </a:r>
            <a:r>
              <a:rPr sz="2000" b="1" dirty="0">
                <a:latin typeface="Times New Roman"/>
                <a:cs typeface="Times New Roman"/>
              </a:rPr>
              <a:t>+ve Ratio. That variable (S</a:t>
            </a:r>
            <a:r>
              <a:rPr sz="1725" b="1" baseline="-24154" dirty="0">
                <a:latin typeface="Times New Roman"/>
                <a:cs typeface="Times New Roman"/>
              </a:rPr>
              <a:t>2</a:t>
            </a:r>
            <a:r>
              <a:rPr sz="2000" b="1" dirty="0">
                <a:latin typeface="Times New Roman"/>
                <a:cs typeface="Times New Roman"/>
              </a:rPr>
              <a:t>) </a:t>
            </a:r>
            <a:r>
              <a:rPr sz="2000" b="1" spc="-5" dirty="0">
                <a:latin typeface="Times New Roman"/>
                <a:cs typeface="Times New Roman"/>
              </a:rPr>
              <a:t>is the </a:t>
            </a:r>
            <a:r>
              <a:rPr sz="2000" b="1" i="1" dirty="0">
                <a:latin typeface="Times New Roman"/>
                <a:cs typeface="Times New Roman"/>
              </a:rPr>
              <a:t>departing  variable</a:t>
            </a:r>
            <a:r>
              <a:rPr sz="2000" b="1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901940" y="4959350"/>
            <a:ext cx="571500" cy="356870"/>
          </a:xfrm>
          <a:custGeom>
            <a:avLst/>
            <a:gdLst/>
            <a:ahLst/>
            <a:cxnLst/>
            <a:rect l="l" t="t" r="r" b="b"/>
            <a:pathLst>
              <a:path w="571500" h="356870">
                <a:moveTo>
                  <a:pt x="285750" y="356869"/>
                </a:moveTo>
                <a:lnTo>
                  <a:pt x="228257" y="353241"/>
                </a:lnTo>
                <a:lnTo>
                  <a:pt x="174664" y="342840"/>
                </a:lnTo>
                <a:lnTo>
                  <a:pt x="126131" y="326397"/>
                </a:lnTo>
                <a:lnTo>
                  <a:pt x="83820" y="304641"/>
                </a:lnTo>
                <a:lnTo>
                  <a:pt x="48890" y="278301"/>
                </a:lnTo>
                <a:lnTo>
                  <a:pt x="22502" y="248106"/>
                </a:lnTo>
                <a:lnTo>
                  <a:pt x="0" y="179069"/>
                </a:lnTo>
                <a:lnTo>
                  <a:pt x="5819" y="142934"/>
                </a:lnTo>
                <a:lnTo>
                  <a:pt x="48890" y="78878"/>
                </a:lnTo>
                <a:lnTo>
                  <a:pt x="83819" y="52387"/>
                </a:lnTo>
                <a:lnTo>
                  <a:pt x="126131" y="30539"/>
                </a:lnTo>
                <a:lnTo>
                  <a:pt x="174664" y="14049"/>
                </a:lnTo>
                <a:lnTo>
                  <a:pt x="228257" y="3631"/>
                </a:lnTo>
                <a:lnTo>
                  <a:pt x="285750" y="0"/>
                </a:lnTo>
                <a:lnTo>
                  <a:pt x="343606" y="3631"/>
                </a:lnTo>
                <a:lnTo>
                  <a:pt x="397371" y="14049"/>
                </a:lnTo>
                <a:lnTo>
                  <a:pt x="445926" y="30539"/>
                </a:lnTo>
                <a:lnTo>
                  <a:pt x="488156" y="52387"/>
                </a:lnTo>
                <a:lnTo>
                  <a:pt x="522944" y="78878"/>
                </a:lnTo>
                <a:lnTo>
                  <a:pt x="549175" y="109299"/>
                </a:lnTo>
                <a:lnTo>
                  <a:pt x="571500" y="179069"/>
                </a:lnTo>
                <a:lnTo>
                  <a:pt x="565732" y="214786"/>
                </a:lnTo>
                <a:lnTo>
                  <a:pt x="522944" y="278301"/>
                </a:lnTo>
                <a:lnTo>
                  <a:pt x="488156" y="304641"/>
                </a:lnTo>
                <a:lnTo>
                  <a:pt x="445926" y="326397"/>
                </a:lnTo>
                <a:lnTo>
                  <a:pt x="397371" y="342840"/>
                </a:lnTo>
                <a:lnTo>
                  <a:pt x="343606" y="353241"/>
                </a:lnTo>
                <a:lnTo>
                  <a:pt x="285750" y="356869"/>
                </a:lnTo>
                <a:close/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44470" y="4973320"/>
            <a:ext cx="571500" cy="358140"/>
          </a:xfrm>
          <a:custGeom>
            <a:avLst/>
            <a:gdLst/>
            <a:ahLst/>
            <a:cxnLst/>
            <a:rect l="l" t="t" r="r" b="b"/>
            <a:pathLst>
              <a:path w="571500" h="358139">
                <a:moveTo>
                  <a:pt x="285750" y="358139"/>
                </a:moveTo>
                <a:lnTo>
                  <a:pt x="228257" y="354508"/>
                </a:lnTo>
                <a:lnTo>
                  <a:pt x="174664" y="344090"/>
                </a:lnTo>
                <a:lnTo>
                  <a:pt x="126131" y="327600"/>
                </a:lnTo>
                <a:lnTo>
                  <a:pt x="83819" y="305752"/>
                </a:lnTo>
                <a:lnTo>
                  <a:pt x="48890" y="279261"/>
                </a:lnTo>
                <a:lnTo>
                  <a:pt x="22502" y="248840"/>
                </a:lnTo>
                <a:lnTo>
                  <a:pt x="0" y="179069"/>
                </a:lnTo>
                <a:lnTo>
                  <a:pt x="5819" y="142934"/>
                </a:lnTo>
                <a:lnTo>
                  <a:pt x="48890" y="78878"/>
                </a:lnTo>
                <a:lnTo>
                  <a:pt x="83820" y="52387"/>
                </a:lnTo>
                <a:lnTo>
                  <a:pt x="126131" y="30539"/>
                </a:lnTo>
                <a:lnTo>
                  <a:pt x="174664" y="14049"/>
                </a:lnTo>
                <a:lnTo>
                  <a:pt x="228257" y="3631"/>
                </a:lnTo>
                <a:lnTo>
                  <a:pt x="285750" y="0"/>
                </a:lnTo>
                <a:lnTo>
                  <a:pt x="343606" y="3631"/>
                </a:lnTo>
                <a:lnTo>
                  <a:pt x="397371" y="14049"/>
                </a:lnTo>
                <a:lnTo>
                  <a:pt x="445926" y="30539"/>
                </a:lnTo>
                <a:lnTo>
                  <a:pt x="488156" y="52387"/>
                </a:lnTo>
                <a:lnTo>
                  <a:pt x="522944" y="78878"/>
                </a:lnTo>
                <a:lnTo>
                  <a:pt x="549175" y="109299"/>
                </a:lnTo>
                <a:lnTo>
                  <a:pt x="571500" y="179069"/>
                </a:lnTo>
                <a:lnTo>
                  <a:pt x="565732" y="215205"/>
                </a:lnTo>
                <a:lnTo>
                  <a:pt x="522944" y="279261"/>
                </a:lnTo>
                <a:lnTo>
                  <a:pt x="488156" y="305752"/>
                </a:lnTo>
                <a:lnTo>
                  <a:pt x="445926" y="327600"/>
                </a:lnTo>
                <a:lnTo>
                  <a:pt x="397371" y="344090"/>
                </a:lnTo>
                <a:lnTo>
                  <a:pt x="343606" y="354508"/>
                </a:lnTo>
                <a:lnTo>
                  <a:pt x="285750" y="358139"/>
                </a:lnTo>
                <a:close/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2870" y="4925059"/>
            <a:ext cx="786130" cy="457200"/>
          </a:xfrm>
          <a:custGeom>
            <a:avLst/>
            <a:gdLst/>
            <a:ahLst/>
            <a:cxnLst/>
            <a:rect l="l" t="t" r="r" b="b"/>
            <a:pathLst>
              <a:path w="786129" h="457200">
                <a:moveTo>
                  <a:pt x="786130" y="0"/>
                </a:moveTo>
                <a:lnTo>
                  <a:pt x="0" y="0"/>
                </a:lnTo>
                <a:lnTo>
                  <a:pt x="0" y="457199"/>
                </a:lnTo>
                <a:lnTo>
                  <a:pt x="786130" y="457199"/>
                </a:lnTo>
                <a:lnTo>
                  <a:pt x="7861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412987"/>
              </p:ext>
            </p:extLst>
          </p:nvPr>
        </p:nvGraphicFramePr>
        <p:xfrm>
          <a:off x="1280220" y="3429000"/>
          <a:ext cx="7214867" cy="23962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6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83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722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052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4889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Ratio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1500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dirty="0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aseline="-24154" dirty="0">
                          <a:solidFill>
                            <a:srgbClr val="FFFF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1575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420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744470" y="4973320"/>
            <a:ext cx="571500" cy="358140"/>
          </a:xfrm>
          <a:custGeom>
            <a:avLst/>
            <a:gdLst/>
            <a:ahLst/>
            <a:cxnLst/>
            <a:rect l="l" t="t" r="r" b="b"/>
            <a:pathLst>
              <a:path w="571500" h="358139">
                <a:moveTo>
                  <a:pt x="285750" y="358139"/>
                </a:moveTo>
                <a:lnTo>
                  <a:pt x="228257" y="354508"/>
                </a:lnTo>
                <a:lnTo>
                  <a:pt x="174664" y="344090"/>
                </a:lnTo>
                <a:lnTo>
                  <a:pt x="126131" y="327600"/>
                </a:lnTo>
                <a:lnTo>
                  <a:pt x="83819" y="305752"/>
                </a:lnTo>
                <a:lnTo>
                  <a:pt x="48890" y="279261"/>
                </a:lnTo>
                <a:lnTo>
                  <a:pt x="22502" y="248840"/>
                </a:lnTo>
                <a:lnTo>
                  <a:pt x="0" y="179069"/>
                </a:lnTo>
                <a:lnTo>
                  <a:pt x="5819" y="142934"/>
                </a:lnTo>
                <a:lnTo>
                  <a:pt x="48890" y="78878"/>
                </a:lnTo>
                <a:lnTo>
                  <a:pt x="83820" y="52387"/>
                </a:lnTo>
                <a:lnTo>
                  <a:pt x="126131" y="30539"/>
                </a:lnTo>
                <a:lnTo>
                  <a:pt x="174664" y="14049"/>
                </a:lnTo>
                <a:lnTo>
                  <a:pt x="228257" y="3631"/>
                </a:lnTo>
                <a:lnTo>
                  <a:pt x="285750" y="0"/>
                </a:lnTo>
                <a:lnTo>
                  <a:pt x="343606" y="3631"/>
                </a:lnTo>
                <a:lnTo>
                  <a:pt x="397371" y="14049"/>
                </a:lnTo>
                <a:lnTo>
                  <a:pt x="445926" y="30539"/>
                </a:lnTo>
                <a:lnTo>
                  <a:pt x="488156" y="52387"/>
                </a:lnTo>
                <a:lnTo>
                  <a:pt x="522944" y="78878"/>
                </a:lnTo>
                <a:lnTo>
                  <a:pt x="549175" y="109299"/>
                </a:lnTo>
                <a:lnTo>
                  <a:pt x="571500" y="179069"/>
                </a:lnTo>
                <a:lnTo>
                  <a:pt x="565732" y="215205"/>
                </a:lnTo>
                <a:lnTo>
                  <a:pt x="522944" y="279261"/>
                </a:lnTo>
                <a:lnTo>
                  <a:pt x="488156" y="305752"/>
                </a:lnTo>
                <a:lnTo>
                  <a:pt x="445926" y="327600"/>
                </a:lnTo>
                <a:lnTo>
                  <a:pt x="397371" y="344090"/>
                </a:lnTo>
                <a:lnTo>
                  <a:pt x="343606" y="354508"/>
                </a:lnTo>
                <a:lnTo>
                  <a:pt x="285750" y="358139"/>
                </a:lnTo>
                <a:close/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05989" y="1000759"/>
            <a:ext cx="4200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Make the pivot element equal to</a:t>
            </a:r>
            <a:r>
              <a:rPr spc="-55" dirty="0"/>
              <a:t> </a:t>
            </a:r>
            <a:r>
              <a:rPr dirty="0"/>
              <a:t>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1573530"/>
            <a:ext cx="7772400" cy="130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2870" y="4925059"/>
            <a:ext cx="786130" cy="457200"/>
          </a:xfrm>
          <a:custGeom>
            <a:avLst/>
            <a:gdLst/>
            <a:ahLst/>
            <a:cxnLst/>
            <a:rect l="l" t="t" r="r" b="b"/>
            <a:pathLst>
              <a:path w="786129" h="457200">
                <a:moveTo>
                  <a:pt x="786130" y="0"/>
                </a:moveTo>
                <a:lnTo>
                  <a:pt x="0" y="0"/>
                </a:lnTo>
                <a:lnTo>
                  <a:pt x="0" y="457199"/>
                </a:lnTo>
                <a:lnTo>
                  <a:pt x="786130" y="457199"/>
                </a:lnTo>
                <a:lnTo>
                  <a:pt x="7861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80220" y="3414803"/>
          <a:ext cx="7214867" cy="2410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6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83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722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19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2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4889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Ratio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-11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C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1500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725" baseline="-24154" dirty="0">
                          <a:latin typeface="Times New Roman"/>
                          <a:cs typeface="Times New Roman"/>
                        </a:rPr>
                        <a:t>1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5/5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3/5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1/5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1575</a:t>
                      </a:r>
                      <a:r>
                        <a:rPr sz="2400" b="1" spc="5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725" b="1" spc="7" baseline="-24154" dirty="0">
                          <a:latin typeface="Times New Roman"/>
                          <a:cs typeface="Times New Roman"/>
                        </a:rPr>
                        <a:t>3</a:t>
                      </a:r>
                      <a:endParaRPr sz="1725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66600"/>
                    </a:solidFill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420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59A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744470" y="4973320"/>
            <a:ext cx="571500" cy="358140"/>
          </a:xfrm>
          <a:custGeom>
            <a:avLst/>
            <a:gdLst/>
            <a:ahLst/>
            <a:cxnLst/>
            <a:rect l="l" t="t" r="r" b="b"/>
            <a:pathLst>
              <a:path w="571500" h="358139">
                <a:moveTo>
                  <a:pt x="285750" y="358139"/>
                </a:moveTo>
                <a:lnTo>
                  <a:pt x="228257" y="354508"/>
                </a:lnTo>
                <a:lnTo>
                  <a:pt x="174664" y="344090"/>
                </a:lnTo>
                <a:lnTo>
                  <a:pt x="126131" y="327600"/>
                </a:lnTo>
                <a:lnTo>
                  <a:pt x="83819" y="305752"/>
                </a:lnTo>
                <a:lnTo>
                  <a:pt x="48890" y="279261"/>
                </a:lnTo>
                <a:lnTo>
                  <a:pt x="22502" y="248840"/>
                </a:lnTo>
                <a:lnTo>
                  <a:pt x="0" y="179069"/>
                </a:lnTo>
                <a:lnTo>
                  <a:pt x="5819" y="142934"/>
                </a:lnTo>
                <a:lnTo>
                  <a:pt x="48890" y="78878"/>
                </a:lnTo>
                <a:lnTo>
                  <a:pt x="83820" y="52387"/>
                </a:lnTo>
                <a:lnTo>
                  <a:pt x="126131" y="30539"/>
                </a:lnTo>
                <a:lnTo>
                  <a:pt x="174664" y="14049"/>
                </a:lnTo>
                <a:lnTo>
                  <a:pt x="228257" y="3631"/>
                </a:lnTo>
                <a:lnTo>
                  <a:pt x="285750" y="0"/>
                </a:lnTo>
                <a:lnTo>
                  <a:pt x="343606" y="3631"/>
                </a:lnTo>
                <a:lnTo>
                  <a:pt x="397371" y="14049"/>
                </a:lnTo>
                <a:lnTo>
                  <a:pt x="445926" y="30539"/>
                </a:lnTo>
                <a:lnTo>
                  <a:pt x="488156" y="52387"/>
                </a:lnTo>
                <a:lnTo>
                  <a:pt x="522944" y="78878"/>
                </a:lnTo>
                <a:lnTo>
                  <a:pt x="549175" y="109299"/>
                </a:lnTo>
                <a:lnTo>
                  <a:pt x="571500" y="179069"/>
                </a:lnTo>
                <a:lnTo>
                  <a:pt x="565732" y="215205"/>
                </a:lnTo>
                <a:lnTo>
                  <a:pt x="522944" y="279261"/>
                </a:lnTo>
                <a:lnTo>
                  <a:pt x="488156" y="305752"/>
                </a:lnTo>
                <a:lnTo>
                  <a:pt x="445926" y="327600"/>
                </a:lnTo>
                <a:lnTo>
                  <a:pt x="397371" y="344090"/>
                </a:lnTo>
                <a:lnTo>
                  <a:pt x="343606" y="354508"/>
                </a:lnTo>
                <a:lnTo>
                  <a:pt x="285750" y="358139"/>
                </a:lnTo>
                <a:close/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05989" y="1000759"/>
            <a:ext cx="4200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Make the pivot element equal to</a:t>
            </a:r>
            <a:r>
              <a:rPr spc="-55" dirty="0"/>
              <a:t> </a:t>
            </a:r>
            <a:r>
              <a:rPr dirty="0"/>
              <a:t>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833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Words>1767</Words>
  <Application>Microsoft Office PowerPoint</Application>
  <PresentationFormat>On-screen Show (4:3)</PresentationFormat>
  <Paragraphs>1104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Times New Roman</vt:lpstr>
      <vt:lpstr>Office Theme</vt:lpstr>
      <vt:lpstr>Simplex Method</vt:lpstr>
      <vt:lpstr>Example</vt:lpstr>
      <vt:lpstr>Rewrite objective function so it is equal to  zero</vt:lpstr>
      <vt:lpstr>Convert all the inequality constraints into  equalities by the use of slack variables S1, S2 , S3.</vt:lpstr>
      <vt:lpstr>Next, these equations are placed in a tableau</vt:lpstr>
      <vt:lpstr>PowerPoint Presentation</vt:lpstr>
      <vt:lpstr>PowerPoint Presentation</vt:lpstr>
      <vt:lpstr>Make the pivot element equal to 1</vt:lpstr>
      <vt:lpstr>Make the pivot element equal to 1</vt:lpstr>
      <vt:lpstr>Make the pivot element equal to 1</vt:lpstr>
      <vt:lpstr>Make the pivot column values into zeros</vt:lpstr>
      <vt:lpstr>Make the pivot column values into zeros</vt:lpstr>
      <vt:lpstr>Make the pivot column values into zeros</vt:lpstr>
      <vt:lpstr>Make the pivot column values into zeros</vt:lpstr>
      <vt:lpstr>Make the pivot column values into zeros</vt:lpstr>
      <vt:lpstr>PowerPoint Presentation</vt:lpstr>
      <vt:lpstr>PowerPoint Presentation</vt:lpstr>
      <vt:lpstr>PowerPoint Presentation</vt:lpstr>
      <vt:lpstr>Example</vt:lpstr>
      <vt:lpstr>Cont…</vt:lpstr>
      <vt:lpstr>Cont…</vt:lpstr>
      <vt:lpstr>Cont…</vt:lpstr>
      <vt:lpstr>Cont…</vt:lpstr>
      <vt:lpstr>Cont…</vt:lpstr>
      <vt:lpstr>Example</vt:lpstr>
      <vt:lpstr>Cont…</vt:lpstr>
      <vt:lpstr>Cont…</vt:lpstr>
      <vt:lpstr>Cont…</vt:lpstr>
      <vt:lpstr>Cont…</vt:lpstr>
      <vt:lpstr>Cont…</vt:lpstr>
      <vt:lpstr>Example</vt:lpstr>
      <vt:lpstr>Cont…</vt:lpstr>
      <vt:lpstr>Cont…</vt:lpstr>
      <vt:lpstr>Cont…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usha</dc:creator>
  <cp:lastModifiedBy>Windows User</cp:lastModifiedBy>
  <cp:revision>6</cp:revision>
  <dcterms:created xsi:type="dcterms:W3CDTF">2020-04-01T12:44:58Z</dcterms:created>
  <dcterms:modified xsi:type="dcterms:W3CDTF">2021-10-31T06:39:41Z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2011-05-28T00:00:00Z</vt:filetime>
  </property>
  <property fmtid="{D5CDD505-2E9C-101B-9397-08002B2CF9AE}" pid="3" name="Creator">
    <vt:lpwstr>Impress</vt:lpwstr>
  </property>
  <property fmtid="{D5CDD505-2E9C-101B-9397-08002B2CF9AE}" pid="4" name="LastSaved">
    <vt:filetime>2011-05-28T00:00:00Z</vt:filetime>
  </property>
</Properties>
</file>